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3" r:id="rId2"/>
    <p:sldId id="264" r:id="rId3"/>
    <p:sldId id="257" r:id="rId4"/>
    <p:sldId id="258" r:id="rId5"/>
    <p:sldId id="259" r:id="rId6"/>
    <p:sldId id="260" r:id="rId7"/>
    <p:sldId id="261"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CE2C2-C4AD-41D2-A974-6F3D9759CE89}" v="3" dt="2024-11-11T13:10:16.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Sharma" userId="118d8dc842116024" providerId="LiveId" clId="{64DCE2C2-C4AD-41D2-A974-6F3D9759CE89}"/>
    <pc:docChg chg="undo custSel modSld">
      <pc:chgData name="Shivam Sharma" userId="118d8dc842116024" providerId="LiveId" clId="{64DCE2C2-C4AD-41D2-A974-6F3D9759CE89}" dt="2024-11-11T13:10:36.046" v="74" actId="14100"/>
      <pc:docMkLst>
        <pc:docMk/>
      </pc:docMkLst>
      <pc:sldChg chg="modSp mod">
        <pc:chgData name="Shivam Sharma" userId="118d8dc842116024" providerId="LiveId" clId="{64DCE2C2-C4AD-41D2-A974-6F3D9759CE89}" dt="2024-11-11T09:47:51.556" v="60" actId="113"/>
        <pc:sldMkLst>
          <pc:docMk/>
          <pc:sldMk cId="2886933356" sldId="260"/>
        </pc:sldMkLst>
        <pc:spChg chg="mod">
          <ac:chgData name="Shivam Sharma" userId="118d8dc842116024" providerId="LiveId" clId="{64DCE2C2-C4AD-41D2-A974-6F3D9759CE89}" dt="2024-11-11T09:47:51.556" v="60" actId="113"/>
          <ac:spMkLst>
            <pc:docMk/>
            <pc:sldMk cId="2886933356" sldId="260"/>
            <ac:spMk id="2" creationId="{6A76E5B3-2320-5741-D0F2-06B377E22922}"/>
          </ac:spMkLst>
        </pc:spChg>
      </pc:sldChg>
      <pc:sldChg chg="modSp mod">
        <pc:chgData name="Shivam Sharma" userId="118d8dc842116024" providerId="LiveId" clId="{64DCE2C2-C4AD-41D2-A974-6F3D9759CE89}" dt="2024-11-11T09:48:25.304" v="62" actId="113"/>
        <pc:sldMkLst>
          <pc:docMk/>
          <pc:sldMk cId="215580323" sldId="261"/>
        </pc:sldMkLst>
        <pc:spChg chg="mod">
          <ac:chgData name="Shivam Sharma" userId="118d8dc842116024" providerId="LiveId" clId="{64DCE2C2-C4AD-41D2-A974-6F3D9759CE89}" dt="2024-11-11T09:48:25.304" v="62" actId="113"/>
          <ac:spMkLst>
            <pc:docMk/>
            <pc:sldMk cId="215580323" sldId="261"/>
            <ac:spMk id="2" creationId="{230F7CB5-EAC6-9D46-839B-445F2ACBDE8A}"/>
          </ac:spMkLst>
        </pc:spChg>
      </pc:sldChg>
      <pc:sldChg chg="modSp mod">
        <pc:chgData name="Shivam Sharma" userId="118d8dc842116024" providerId="LiveId" clId="{64DCE2C2-C4AD-41D2-A974-6F3D9759CE89}" dt="2024-11-11T13:02:49.602" v="70" actId="20577"/>
        <pc:sldMkLst>
          <pc:docMk/>
          <pc:sldMk cId="1179428405" sldId="263"/>
        </pc:sldMkLst>
        <pc:spChg chg="mod">
          <ac:chgData name="Shivam Sharma" userId="118d8dc842116024" providerId="LiveId" clId="{64DCE2C2-C4AD-41D2-A974-6F3D9759CE89}" dt="2024-11-11T09:01:29.217" v="34" actId="20577"/>
          <ac:spMkLst>
            <pc:docMk/>
            <pc:sldMk cId="1179428405" sldId="263"/>
            <ac:spMk id="3" creationId="{B0B8D67A-8ED0-5802-97AE-162B9B8A4229}"/>
          </ac:spMkLst>
        </pc:spChg>
        <pc:spChg chg="mod">
          <ac:chgData name="Shivam Sharma" userId="118d8dc842116024" providerId="LiveId" clId="{64DCE2C2-C4AD-41D2-A974-6F3D9759CE89}" dt="2024-11-11T13:02:49.602" v="70" actId="20577"/>
          <ac:spMkLst>
            <pc:docMk/>
            <pc:sldMk cId="1179428405" sldId="263"/>
            <ac:spMk id="6" creationId="{2F064A1C-0FD6-124B-31ED-BF9A36B9B736}"/>
          </ac:spMkLst>
        </pc:spChg>
      </pc:sldChg>
      <pc:sldChg chg="modSp mod">
        <pc:chgData name="Shivam Sharma" userId="118d8dc842116024" providerId="LiveId" clId="{64DCE2C2-C4AD-41D2-A974-6F3D9759CE89}" dt="2024-11-11T09:02:36.664" v="40" actId="20577"/>
        <pc:sldMkLst>
          <pc:docMk/>
          <pc:sldMk cId="2512897099" sldId="264"/>
        </pc:sldMkLst>
        <pc:spChg chg="mod">
          <ac:chgData name="Shivam Sharma" userId="118d8dc842116024" providerId="LiveId" clId="{64DCE2C2-C4AD-41D2-A974-6F3D9759CE89}" dt="2024-11-11T09:02:36.664" v="40" actId="20577"/>
          <ac:spMkLst>
            <pc:docMk/>
            <pc:sldMk cId="2512897099" sldId="264"/>
            <ac:spMk id="3" creationId="{8F42BB1F-31E4-2858-2EA2-2E12524816CF}"/>
          </ac:spMkLst>
        </pc:spChg>
      </pc:sldChg>
      <pc:sldChg chg="modSp mod">
        <pc:chgData name="Shivam Sharma" userId="118d8dc842116024" providerId="LiveId" clId="{64DCE2C2-C4AD-41D2-A974-6F3D9759CE89}" dt="2024-11-11T09:48:02.191" v="61" actId="113"/>
        <pc:sldMkLst>
          <pc:docMk/>
          <pc:sldMk cId="3546728485" sldId="272"/>
        </pc:sldMkLst>
        <pc:spChg chg="mod">
          <ac:chgData name="Shivam Sharma" userId="118d8dc842116024" providerId="LiveId" clId="{64DCE2C2-C4AD-41D2-A974-6F3D9759CE89}" dt="2024-11-11T09:48:02.191" v="61" actId="113"/>
          <ac:spMkLst>
            <pc:docMk/>
            <pc:sldMk cId="3546728485" sldId="272"/>
            <ac:spMk id="2" creationId="{3A718B47-F72D-1271-CFD4-4E3907CEC617}"/>
          </ac:spMkLst>
        </pc:spChg>
      </pc:sldChg>
      <pc:sldChg chg="modSp mod">
        <pc:chgData name="Shivam Sharma" userId="118d8dc842116024" providerId="LiveId" clId="{64DCE2C2-C4AD-41D2-A974-6F3D9759CE89}" dt="2024-11-11T09:49:42.990" v="63" actId="113"/>
        <pc:sldMkLst>
          <pc:docMk/>
          <pc:sldMk cId="3347287351" sldId="276"/>
        </pc:sldMkLst>
        <pc:spChg chg="mod">
          <ac:chgData name="Shivam Sharma" userId="118d8dc842116024" providerId="LiveId" clId="{64DCE2C2-C4AD-41D2-A974-6F3D9759CE89}" dt="2024-11-11T09:49:42.990" v="63" actId="113"/>
          <ac:spMkLst>
            <pc:docMk/>
            <pc:sldMk cId="3347287351" sldId="276"/>
            <ac:spMk id="2" creationId="{75AE2CCE-F1A0-991B-8BCB-E78E194BCAA8}"/>
          </ac:spMkLst>
        </pc:spChg>
      </pc:sldChg>
      <pc:sldChg chg="addSp delSp modSp mod">
        <pc:chgData name="Shivam Sharma" userId="118d8dc842116024" providerId="LiveId" clId="{64DCE2C2-C4AD-41D2-A974-6F3D9759CE89}" dt="2024-11-11T13:10:36.046" v="74" actId="14100"/>
        <pc:sldMkLst>
          <pc:docMk/>
          <pc:sldMk cId="3797899805" sldId="277"/>
        </pc:sldMkLst>
        <pc:picChg chg="add del mod">
          <ac:chgData name="Shivam Sharma" userId="118d8dc842116024" providerId="LiveId" clId="{64DCE2C2-C4AD-41D2-A974-6F3D9759CE89}" dt="2024-11-11T09:43:50.139" v="46" actId="478"/>
          <ac:picMkLst>
            <pc:docMk/>
            <pc:sldMk cId="3797899805" sldId="277"/>
            <ac:picMk id="5" creationId="{603C23CF-1076-F2BB-F793-1A89C277F10D}"/>
          </ac:picMkLst>
        </pc:picChg>
        <pc:picChg chg="add mod">
          <ac:chgData name="Shivam Sharma" userId="118d8dc842116024" providerId="LiveId" clId="{64DCE2C2-C4AD-41D2-A974-6F3D9759CE89}" dt="2024-11-11T13:10:36.046" v="74" actId="14100"/>
          <ac:picMkLst>
            <pc:docMk/>
            <pc:sldMk cId="3797899805" sldId="277"/>
            <ac:picMk id="5" creationId="{DAEB2E26-034C-BE72-4E2C-AC3731C8B75B}"/>
          </ac:picMkLst>
        </pc:picChg>
        <pc:picChg chg="del">
          <ac:chgData name="Shivam Sharma" userId="118d8dc842116024" providerId="LiveId" clId="{64DCE2C2-C4AD-41D2-A974-6F3D9759CE89}" dt="2024-11-11T09:40:16.917" v="41" actId="478"/>
          <ac:picMkLst>
            <pc:docMk/>
            <pc:sldMk cId="3797899805" sldId="277"/>
            <ac:picMk id="7" creationId="{68432472-D2D0-882E-7B2C-D1C4DB0BCA94}"/>
          </ac:picMkLst>
        </pc:picChg>
        <pc:picChg chg="add del mod">
          <ac:chgData name="Shivam Sharma" userId="118d8dc842116024" providerId="LiveId" clId="{64DCE2C2-C4AD-41D2-A974-6F3D9759CE89}" dt="2024-11-11T13:10:00.100" v="71" actId="478"/>
          <ac:picMkLst>
            <pc:docMk/>
            <pc:sldMk cId="3797899805" sldId="277"/>
            <ac:picMk id="8" creationId="{903A6F7C-AD35-5F64-9F5E-1A8C37728FFF}"/>
          </ac:picMkLst>
        </pc:picChg>
      </pc:sldChg>
      <pc:sldChg chg="modSp mod">
        <pc:chgData name="Shivam Sharma" userId="118d8dc842116024" providerId="LiveId" clId="{64DCE2C2-C4AD-41D2-A974-6F3D9759CE89}" dt="2024-11-11T09:49:49.500" v="64" actId="113"/>
        <pc:sldMkLst>
          <pc:docMk/>
          <pc:sldMk cId="2093779279" sldId="278"/>
        </pc:sldMkLst>
        <pc:spChg chg="mod">
          <ac:chgData name="Shivam Sharma" userId="118d8dc842116024" providerId="LiveId" clId="{64DCE2C2-C4AD-41D2-A974-6F3D9759CE89}" dt="2024-11-11T09:49:49.500" v="64" actId="113"/>
          <ac:spMkLst>
            <pc:docMk/>
            <pc:sldMk cId="2093779279" sldId="278"/>
            <ac:spMk id="2" creationId="{5F1EA849-6727-BD2D-2991-6731EB42CF55}"/>
          </ac:spMkLst>
        </pc:spChg>
      </pc:sldChg>
      <pc:sldChg chg="modSp mod">
        <pc:chgData name="Shivam Sharma" userId="118d8dc842116024" providerId="LiveId" clId="{64DCE2C2-C4AD-41D2-A974-6F3D9759CE89}" dt="2024-11-11T09:49:56.212" v="65" actId="113"/>
        <pc:sldMkLst>
          <pc:docMk/>
          <pc:sldMk cId="3087276889" sldId="279"/>
        </pc:sldMkLst>
        <pc:spChg chg="mod">
          <ac:chgData name="Shivam Sharma" userId="118d8dc842116024" providerId="LiveId" clId="{64DCE2C2-C4AD-41D2-A974-6F3D9759CE89}" dt="2024-11-11T09:49:56.212" v="65" actId="113"/>
          <ac:spMkLst>
            <pc:docMk/>
            <pc:sldMk cId="3087276889" sldId="279"/>
            <ac:spMk id="2" creationId="{86EFEACA-1D41-CD2B-F19B-DCC680164BF6}"/>
          </ac:spMkLst>
        </pc:spChg>
      </pc:sldChg>
      <pc:sldChg chg="modSp mod">
        <pc:chgData name="Shivam Sharma" userId="118d8dc842116024" providerId="LiveId" clId="{64DCE2C2-C4AD-41D2-A974-6F3D9759CE89}" dt="2024-11-11T09:50:22.617" v="68" actId="113"/>
        <pc:sldMkLst>
          <pc:docMk/>
          <pc:sldMk cId="1811957950" sldId="280"/>
        </pc:sldMkLst>
        <pc:spChg chg="mod">
          <ac:chgData name="Shivam Sharma" userId="118d8dc842116024" providerId="LiveId" clId="{64DCE2C2-C4AD-41D2-A974-6F3D9759CE89}" dt="2024-11-11T09:50:22.617" v="68" actId="113"/>
          <ac:spMkLst>
            <pc:docMk/>
            <pc:sldMk cId="1811957950" sldId="280"/>
            <ac:spMk id="2" creationId="{D6D0BA0B-B4AE-1DEA-AE72-4C23D2FA0E02}"/>
          </ac:spMkLst>
        </pc:spChg>
      </pc:sldChg>
      <pc:sldChg chg="modSp mod">
        <pc:chgData name="Shivam Sharma" userId="118d8dc842116024" providerId="LiveId" clId="{64DCE2C2-C4AD-41D2-A974-6F3D9759CE89}" dt="2024-11-11T09:50:17.117" v="67" actId="113"/>
        <pc:sldMkLst>
          <pc:docMk/>
          <pc:sldMk cId="1801688099" sldId="281"/>
        </pc:sldMkLst>
        <pc:spChg chg="mod">
          <ac:chgData name="Shivam Sharma" userId="118d8dc842116024" providerId="LiveId" clId="{64DCE2C2-C4AD-41D2-A974-6F3D9759CE89}" dt="2024-11-11T09:50:17.117" v="67" actId="113"/>
          <ac:spMkLst>
            <pc:docMk/>
            <pc:sldMk cId="1801688099" sldId="281"/>
            <ac:spMk id="2" creationId="{5F9FD5F9-642F-7AD1-025B-F7E71D2062C3}"/>
          </ac:spMkLst>
        </pc:spChg>
      </pc:sldChg>
      <pc:sldChg chg="modSp mod">
        <pc:chgData name="Shivam Sharma" userId="118d8dc842116024" providerId="LiveId" clId="{64DCE2C2-C4AD-41D2-A974-6F3D9759CE89}" dt="2024-11-11T09:50:10.774" v="66" actId="113"/>
        <pc:sldMkLst>
          <pc:docMk/>
          <pc:sldMk cId="4054246060" sldId="282"/>
        </pc:sldMkLst>
        <pc:spChg chg="mod">
          <ac:chgData name="Shivam Sharma" userId="118d8dc842116024" providerId="LiveId" clId="{64DCE2C2-C4AD-41D2-A974-6F3D9759CE89}" dt="2024-11-11T09:50:10.774" v="66" actId="113"/>
          <ac:spMkLst>
            <pc:docMk/>
            <pc:sldMk cId="4054246060" sldId="282"/>
            <ac:spMk id="2" creationId="{776828E5-B061-DBAF-15E7-73B1DC2FAF05}"/>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11/13/2024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huvan.nrsc.gov.in/" TargetMode="External"/><Relationship Id="rId2" Type="http://schemas.openxmlformats.org/officeDocument/2006/relationships/hyperlink" Target="https://earthexplorer.usgs.gov/" TargetMode="External"/><Relationship Id="rId1" Type="http://schemas.openxmlformats.org/officeDocument/2006/relationships/slideLayout" Target="../slideLayouts/slideLayout11.xml"/><Relationship Id="rId4" Type="http://schemas.openxmlformats.org/officeDocument/2006/relationships/hyperlink" Target="https://doi.org/10.1080/1365881041000170200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8D67A-8ED0-5802-97AE-162B9B8A4229}"/>
              </a:ext>
            </a:extLst>
          </p:cNvPr>
          <p:cNvSpPr txBox="1"/>
          <p:nvPr/>
        </p:nvSpPr>
        <p:spPr>
          <a:xfrm>
            <a:off x="428091" y="2845800"/>
            <a:ext cx="6788498"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a:latin typeface="Algerian" panose="04020705040A02060702" pitchFamily="82" charset="0"/>
              </a:rPr>
              <a:t>Project team: </a:t>
            </a:r>
          </a:p>
          <a:p>
            <a:r>
              <a:rPr lang="en-IN" sz="2400">
                <a:latin typeface="Bahnschrift SemiBold Condensed" panose="020B0502040204020203" pitchFamily="34" charset="0"/>
              </a:rPr>
              <a:t>Shivam Sharma (22BCS104) </a:t>
            </a:r>
          </a:p>
          <a:p>
            <a:r>
              <a:rPr lang="en-IN" sz="2400" err="1">
                <a:latin typeface="Bahnschrift SemiBold Condensed" panose="020B0502040204020203" pitchFamily="34" charset="0"/>
              </a:rPr>
              <a:t>Rizul</a:t>
            </a:r>
            <a:r>
              <a:rPr lang="en-IN" sz="2400">
                <a:latin typeface="Bahnschrift SemiBold Condensed" panose="020B0502040204020203" pitchFamily="34" charset="0"/>
              </a:rPr>
              <a:t> Sharma (22BMA030)  </a:t>
            </a:r>
          </a:p>
          <a:p>
            <a:r>
              <a:rPr lang="en-IN" sz="2400">
                <a:latin typeface="Bahnschrift SemiBold Condensed" panose="020B0502040204020203" pitchFamily="34" charset="0"/>
              </a:rPr>
              <a:t>Divesh Singh Chauhan (22BCS039</a:t>
            </a:r>
            <a:r>
              <a:rPr lang="en-IN" sz="2400">
                <a:latin typeface="Bahnschrift Condensed" panose="020B0502040204020203" pitchFamily="34" charset="0"/>
              </a:rPr>
              <a:t>) </a:t>
            </a:r>
            <a:r>
              <a:rPr lang="en-IN" sz="2400">
                <a:latin typeface="Bahnschrift Light" panose="020B0502040204020203" pitchFamily="34" charset="0"/>
              </a:rPr>
              <a:t> </a:t>
            </a:r>
          </a:p>
          <a:p>
            <a:endParaRPr lang="en-IN" sz="2400">
              <a:latin typeface="Bahnschrift Light" panose="020B0502040204020203" pitchFamily="34" charset="0"/>
            </a:endParaRPr>
          </a:p>
          <a:p>
            <a:endParaRPr lang="en-IN" sz="2400"/>
          </a:p>
          <a:p>
            <a:r>
              <a:rPr lang="en-IN" sz="2400">
                <a:latin typeface="Algerian" panose="04020705040A02060702" pitchFamily="82" charset="0"/>
              </a:rPr>
              <a:t>Instructor</a:t>
            </a:r>
            <a:r>
              <a:rPr lang="en-IN" sz="2400">
                <a:latin typeface="Bahnschrift SemiBold" panose="020B0502040204020203" pitchFamily="34" charset="0"/>
              </a:rPr>
              <a:t>: </a:t>
            </a:r>
            <a:r>
              <a:rPr lang="en-IN" sz="2400" err="1">
                <a:latin typeface="Bahnschrift SemiBold" panose="020B0502040204020203" pitchFamily="34" charset="0"/>
              </a:rPr>
              <a:t>Dr.</a:t>
            </a:r>
            <a:r>
              <a:rPr lang="en-IN" sz="2400">
                <a:latin typeface="Bahnschrift SemiBold" panose="020B0502040204020203" pitchFamily="34" charset="0"/>
              </a:rPr>
              <a:t> </a:t>
            </a:r>
            <a:r>
              <a:rPr lang="en-IN" sz="2400" err="1">
                <a:latin typeface="Bahnschrift SemiBold" panose="020B0502040204020203" pitchFamily="34" charset="0"/>
              </a:rPr>
              <a:t>Kunjari</a:t>
            </a:r>
            <a:r>
              <a:rPr lang="en-IN" sz="2400">
                <a:latin typeface="Bahnschrift SemiBold" panose="020B0502040204020203" pitchFamily="34" charset="0"/>
              </a:rPr>
              <a:t> Mog</a:t>
            </a:r>
            <a:endParaRPr lang="en-US" sz="2400">
              <a:latin typeface="Bahnschrift SemiBold" panose="020B0502040204020203" pitchFamily="34" charset="0"/>
              <a:cs typeface="Calibri"/>
            </a:endParaRPr>
          </a:p>
        </p:txBody>
      </p:sp>
      <p:sp>
        <p:nvSpPr>
          <p:cNvPr id="6" name="Title 5">
            <a:extLst>
              <a:ext uri="{FF2B5EF4-FFF2-40B4-BE49-F238E27FC236}">
                <a16:creationId xmlns:a16="http://schemas.microsoft.com/office/drawing/2014/main" id="{2F064A1C-0FD6-124B-31ED-BF9A36B9B736}"/>
              </a:ext>
            </a:extLst>
          </p:cNvPr>
          <p:cNvSpPr>
            <a:spLocks noGrp="1"/>
          </p:cNvSpPr>
          <p:nvPr>
            <p:ph type="title"/>
          </p:nvPr>
        </p:nvSpPr>
        <p:spPr>
          <a:xfrm>
            <a:off x="685801" y="609600"/>
            <a:ext cx="10131425" cy="1938992"/>
          </a:xfrm>
        </p:spPr>
        <p:txBody>
          <a:bodyPr>
            <a:normAutofit/>
          </a:bodyPr>
          <a:lstStyle/>
          <a:p>
            <a:pPr algn="ctr"/>
            <a:r>
              <a:rPr lang="en-US" sz="4400" dirty="0">
                <a:latin typeface="Algerian" panose="04020705040A02060702" pitchFamily="82" charset="0"/>
              </a:rPr>
              <a:t>LANDSLIDE SUSCEPTIBLITY MAPPING </a:t>
            </a:r>
            <a:br>
              <a:rPr lang="en-US" sz="4400" dirty="0">
                <a:latin typeface="Algerian" panose="04020705040A02060702" pitchFamily="82" charset="0"/>
              </a:rPr>
            </a:br>
            <a:r>
              <a:rPr lang="en-US" sz="4400" dirty="0" err="1">
                <a:latin typeface="Algerian" panose="04020705040A02060702" pitchFamily="82" charset="0"/>
              </a:rPr>
              <a:t>WITh</a:t>
            </a:r>
            <a:r>
              <a:rPr lang="en-US" sz="4400" dirty="0">
                <a:latin typeface="Algerian" panose="04020705040A02060702" pitchFamily="82" charset="0"/>
              </a:rPr>
              <a:t> DEEP LEARNING</a:t>
            </a:r>
            <a:endParaRPr lang="en-IN" sz="4400" dirty="0">
              <a:latin typeface="Algerian" panose="04020705040A02060702" pitchFamily="82" charset="0"/>
            </a:endParaRPr>
          </a:p>
        </p:txBody>
      </p:sp>
      <p:pic>
        <p:nvPicPr>
          <p:cNvPr id="91" name="Google Shape;91;p11"/>
          <p:cNvPicPr preferRelativeResize="0"/>
          <p:nvPr/>
        </p:nvPicPr>
        <p:blipFill rotWithShape="1">
          <a:blip r:embed="rId2">
            <a:alphaModFix/>
          </a:blip>
          <a:srcRect t="7499" b="10270"/>
          <a:stretch/>
        </p:blipFill>
        <p:spPr>
          <a:xfrm>
            <a:off x="7324164" y="3146612"/>
            <a:ext cx="4439745" cy="2438399"/>
          </a:xfrm>
          <a:prstGeom prst="rect">
            <a:avLst/>
          </a:prstGeom>
          <a:noFill/>
          <a:ln>
            <a:noFill/>
          </a:ln>
        </p:spPr>
      </p:pic>
    </p:spTree>
    <p:extLst>
      <p:ext uri="{BB962C8B-B14F-4D97-AF65-F5344CB8AC3E}">
        <p14:creationId xmlns:p14="http://schemas.microsoft.com/office/powerpoint/2010/main" val="117942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88D7-B02F-B8C9-4649-819BB44479B6}"/>
              </a:ext>
            </a:extLst>
          </p:cNvPr>
          <p:cNvSpPr>
            <a:spLocks noGrp="1"/>
          </p:cNvSpPr>
          <p:nvPr>
            <p:ph type="ctrTitle"/>
          </p:nvPr>
        </p:nvSpPr>
        <p:spPr>
          <a:xfrm>
            <a:off x="142753" y="162045"/>
            <a:ext cx="10913200" cy="1592592"/>
          </a:xfrm>
        </p:spPr>
        <p:txBody>
          <a:bodyPr>
            <a:noAutofit/>
          </a:bodyPr>
          <a:lstStyle/>
          <a:p>
            <a:pPr algn="l"/>
            <a:r>
              <a:rPr lang="en-US" sz="2400" cap="none">
                <a:latin typeface="Bahnschrift Light Condensed" panose="020B0502040204020203" pitchFamily="34" charset="0"/>
              </a:rPr>
              <a:t>Cao, X., Chen, J., &amp; Zhang, H. (2017). "Influence of precipitation on landslide susceptibility mapping in the Wenchuan earthquake area, China." Examines the relationship between precipitation patterns and landslide occurrences, emphasizing the importance of incorporating precipitation data in landslide susceptibility assessments.</a:t>
            </a:r>
            <a:endParaRPr lang="en-IN" sz="2400" cap="none">
              <a:latin typeface="Bahnschrift Light Condensed" panose="020B0502040204020203" pitchFamily="34" charset="0"/>
            </a:endParaRPr>
          </a:p>
        </p:txBody>
      </p:sp>
      <p:sp>
        <p:nvSpPr>
          <p:cNvPr id="3" name="Subtitle 2">
            <a:extLst>
              <a:ext uri="{FF2B5EF4-FFF2-40B4-BE49-F238E27FC236}">
                <a16:creationId xmlns:a16="http://schemas.microsoft.com/office/drawing/2014/main" id="{1B67C187-3AEA-19DD-5A6B-3D6FCD30AABF}"/>
              </a:ext>
            </a:extLst>
          </p:cNvPr>
          <p:cNvSpPr>
            <a:spLocks noGrp="1"/>
          </p:cNvSpPr>
          <p:nvPr>
            <p:ph type="subTitle" idx="1"/>
          </p:nvPr>
        </p:nvSpPr>
        <p:spPr>
          <a:xfrm>
            <a:off x="246925" y="1851950"/>
            <a:ext cx="10913200" cy="3939250"/>
          </a:xfrm>
        </p:spPr>
        <p:txBody>
          <a:bodyPr>
            <a:normAutofit/>
          </a:bodyPr>
          <a:lstStyle/>
          <a:p>
            <a:pPr algn="l"/>
            <a:r>
              <a:rPr lang="en-IN" sz="3200">
                <a:latin typeface="Bahnschrift SemiBold Condensed" panose="020B0502040204020203" pitchFamily="34" charset="0"/>
              </a:rPr>
              <a:t>AVERAGE PRECIPITATION</a:t>
            </a:r>
          </a:p>
        </p:txBody>
      </p:sp>
      <p:pic>
        <p:nvPicPr>
          <p:cNvPr id="5" name="Picture 4">
            <a:extLst>
              <a:ext uri="{FF2B5EF4-FFF2-40B4-BE49-F238E27FC236}">
                <a16:creationId xmlns:a16="http://schemas.microsoft.com/office/drawing/2014/main" id="{3F286223-2AE8-CEF3-A245-BED708D5CD25}"/>
              </a:ext>
            </a:extLst>
          </p:cNvPr>
          <p:cNvPicPr>
            <a:picLocks noChangeAspect="1"/>
          </p:cNvPicPr>
          <p:nvPr/>
        </p:nvPicPr>
        <p:blipFill>
          <a:blip r:embed="rId2"/>
          <a:stretch>
            <a:fillRect/>
          </a:stretch>
        </p:blipFill>
        <p:spPr>
          <a:xfrm>
            <a:off x="3804918" y="1944613"/>
            <a:ext cx="4582164" cy="3943900"/>
          </a:xfrm>
          <a:prstGeom prst="rect">
            <a:avLst/>
          </a:prstGeom>
        </p:spPr>
      </p:pic>
    </p:spTree>
    <p:extLst>
      <p:ext uri="{BB962C8B-B14F-4D97-AF65-F5344CB8AC3E}">
        <p14:creationId xmlns:p14="http://schemas.microsoft.com/office/powerpoint/2010/main" val="315186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D23B-308C-CDA3-62A7-A35538B5B421}"/>
              </a:ext>
            </a:extLst>
          </p:cNvPr>
          <p:cNvSpPr>
            <a:spLocks noGrp="1"/>
          </p:cNvSpPr>
          <p:nvPr>
            <p:ph type="ctrTitle"/>
          </p:nvPr>
        </p:nvSpPr>
        <p:spPr>
          <a:xfrm>
            <a:off x="127321" y="147688"/>
            <a:ext cx="10546667" cy="956731"/>
          </a:xfrm>
        </p:spPr>
        <p:txBody>
          <a:bodyPr>
            <a:normAutofit/>
          </a:bodyPr>
          <a:lstStyle/>
          <a:p>
            <a:pPr algn="l"/>
            <a:r>
              <a:rPr lang="en-IN" sz="3200" b="1">
                <a:latin typeface="Algerian" panose="04020705040A02060702" pitchFamily="82" charset="0"/>
              </a:rPr>
              <a:t>HISTORICAL LANDSLIDES DATA</a:t>
            </a:r>
          </a:p>
        </p:txBody>
      </p:sp>
      <p:sp>
        <p:nvSpPr>
          <p:cNvPr id="3" name="Subtitle 2">
            <a:extLst>
              <a:ext uri="{FF2B5EF4-FFF2-40B4-BE49-F238E27FC236}">
                <a16:creationId xmlns:a16="http://schemas.microsoft.com/office/drawing/2014/main" id="{AAEC2E09-A02A-B97B-F40A-67E79A8808DB}"/>
              </a:ext>
            </a:extLst>
          </p:cNvPr>
          <p:cNvSpPr>
            <a:spLocks noGrp="1"/>
          </p:cNvSpPr>
          <p:nvPr>
            <p:ph type="subTitle" idx="1"/>
          </p:nvPr>
        </p:nvSpPr>
        <p:spPr>
          <a:xfrm>
            <a:off x="127320" y="1248993"/>
            <a:ext cx="10845479" cy="1405467"/>
          </a:xfrm>
        </p:spPr>
        <p:txBody>
          <a:bodyPr>
            <a:normAutofit/>
          </a:bodyPr>
          <a:lstStyle/>
          <a:p>
            <a:pPr algn="l"/>
            <a:r>
              <a:rPr lang="en-US" sz="2400" cap="none">
                <a:latin typeface="Bahnschrift Light Condensed" panose="020B0502040204020203" pitchFamily="34" charset="0"/>
              </a:rPr>
              <a:t>Locations of past landslides were gathered to inform model training and validation.</a:t>
            </a:r>
            <a:endParaRPr lang="en-IN" sz="2400" cap="none">
              <a:latin typeface="Bahnschrift Light Condensed" panose="020B0502040204020203" pitchFamily="34" charset="0"/>
            </a:endParaRPr>
          </a:p>
        </p:txBody>
      </p:sp>
      <p:pic>
        <p:nvPicPr>
          <p:cNvPr id="5" name="Picture 4">
            <a:extLst>
              <a:ext uri="{FF2B5EF4-FFF2-40B4-BE49-F238E27FC236}">
                <a16:creationId xmlns:a16="http://schemas.microsoft.com/office/drawing/2014/main" id="{F9354F8D-C8C3-C6CD-9892-DDCCD6233D95}"/>
              </a:ext>
            </a:extLst>
          </p:cNvPr>
          <p:cNvPicPr>
            <a:picLocks noChangeAspect="1"/>
          </p:cNvPicPr>
          <p:nvPr/>
        </p:nvPicPr>
        <p:blipFill>
          <a:blip r:embed="rId2"/>
          <a:stretch>
            <a:fillRect/>
          </a:stretch>
        </p:blipFill>
        <p:spPr>
          <a:xfrm>
            <a:off x="2952311" y="1690445"/>
            <a:ext cx="6932469" cy="4698780"/>
          </a:xfrm>
          <a:prstGeom prst="rect">
            <a:avLst/>
          </a:prstGeom>
        </p:spPr>
      </p:pic>
    </p:spTree>
    <p:extLst>
      <p:ext uri="{BB962C8B-B14F-4D97-AF65-F5344CB8AC3E}">
        <p14:creationId xmlns:p14="http://schemas.microsoft.com/office/powerpoint/2010/main" val="2121646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9299-1E7A-7D86-98E2-2F896159453A}"/>
              </a:ext>
            </a:extLst>
          </p:cNvPr>
          <p:cNvSpPr>
            <a:spLocks noGrp="1"/>
          </p:cNvSpPr>
          <p:nvPr>
            <p:ph type="ctrTitle"/>
          </p:nvPr>
        </p:nvSpPr>
        <p:spPr>
          <a:xfrm>
            <a:off x="408972" y="234498"/>
            <a:ext cx="11107838" cy="832303"/>
          </a:xfrm>
        </p:spPr>
        <p:txBody>
          <a:bodyPr>
            <a:normAutofit/>
          </a:bodyPr>
          <a:lstStyle/>
          <a:p>
            <a:pPr algn="l"/>
            <a:r>
              <a:rPr lang="en-IN" sz="3200" b="1" err="1">
                <a:latin typeface="Algerian" panose="04020705040A02060702" pitchFamily="82" charset="0"/>
              </a:rPr>
              <a:t>dAtA</a:t>
            </a:r>
            <a:r>
              <a:rPr lang="en-IN" sz="3200" b="1">
                <a:latin typeface="Algerian" panose="04020705040A02060702" pitchFamily="82" charset="0"/>
              </a:rPr>
              <a:t> </a:t>
            </a:r>
            <a:r>
              <a:rPr lang="en-IN" sz="3200" b="1" err="1">
                <a:latin typeface="Algerian" panose="04020705040A02060702" pitchFamily="82" charset="0"/>
              </a:rPr>
              <a:t>prepArAtIon</a:t>
            </a:r>
            <a:r>
              <a:rPr lang="en-IN" sz="3200" b="1">
                <a:latin typeface="Algerian" panose="04020705040A02060702" pitchFamily="82" charset="0"/>
              </a:rPr>
              <a:t> For model</a:t>
            </a:r>
          </a:p>
        </p:txBody>
      </p:sp>
      <p:sp>
        <p:nvSpPr>
          <p:cNvPr id="3" name="Subtitle 2">
            <a:extLst>
              <a:ext uri="{FF2B5EF4-FFF2-40B4-BE49-F238E27FC236}">
                <a16:creationId xmlns:a16="http://schemas.microsoft.com/office/drawing/2014/main" id="{D4E2F0E9-C120-44B8-C69F-77BE98F4E7A5}"/>
              </a:ext>
            </a:extLst>
          </p:cNvPr>
          <p:cNvSpPr>
            <a:spLocks noGrp="1"/>
          </p:cNvSpPr>
          <p:nvPr>
            <p:ph type="subTitle" idx="1"/>
          </p:nvPr>
        </p:nvSpPr>
        <p:spPr>
          <a:xfrm>
            <a:off x="408972" y="1066802"/>
            <a:ext cx="11547676" cy="4724398"/>
          </a:xfrm>
        </p:spPr>
        <p:txBody>
          <a:bodyPr>
            <a:normAutofit/>
          </a:bodyPr>
          <a:lstStyle/>
          <a:p>
            <a:pPr marL="342900" indent="-342900" algn="l">
              <a:buAutoNum type="arabicPeriod"/>
            </a:pPr>
            <a:r>
              <a:rPr lang="en-US" sz="2000" b="1">
                <a:latin typeface="Times New Roman" panose="02020603050405020304" pitchFamily="18" charset="0"/>
                <a:cs typeface="Times New Roman" panose="02020603050405020304" pitchFamily="18" charset="0"/>
              </a:rPr>
              <a:t>Point Sampling</a:t>
            </a:r>
            <a:r>
              <a:rPr lang="en-US" sz="2000" b="1" cap="none">
                <a:latin typeface="Times New Roman" panose="02020603050405020304" pitchFamily="18" charset="0"/>
                <a:cs typeface="Times New Roman" panose="02020603050405020304" pitchFamily="18" charset="0"/>
              </a:rPr>
              <a:t>: </a:t>
            </a:r>
            <a:r>
              <a:rPr lang="en-US" sz="2000" cap="none">
                <a:latin typeface="Bahnschrift Light Condensed" panose="020B0502040204020203" pitchFamily="34" charset="0"/>
              </a:rPr>
              <a:t>We utilized QGIS’s point sampling tool to extract values from the factor maps at both historical landslide locations and an additional 2,000 random points</a:t>
            </a:r>
            <a:r>
              <a:rPr lang="en-US" sz="2000">
                <a:latin typeface="Bahnschrift Light Condensed" panose="020B0502040204020203" pitchFamily="34" charset="0"/>
              </a:rPr>
              <a:t>.</a:t>
            </a:r>
          </a:p>
          <a:p>
            <a:pPr marL="342900" indent="-342900" algn="l">
              <a:buAutoNum type="arabicPeriod"/>
            </a:pPr>
            <a:r>
              <a:rPr lang="en-US" sz="2000" b="1">
                <a:latin typeface="Times New Roman" panose="02020603050405020304" pitchFamily="18" charset="0"/>
                <a:cs typeface="Times New Roman" panose="02020603050405020304" pitchFamily="18" charset="0"/>
              </a:rPr>
              <a:t>Data Encoding: </a:t>
            </a:r>
            <a:r>
              <a:rPr lang="en-US" sz="2000" cap="none">
                <a:latin typeface="Bahnschrift Light Condensed" panose="020B0502040204020203" pitchFamily="34" charset="0"/>
              </a:rPr>
              <a:t>The extracted values were structured into a tabular format(.csv), with each row representing a point and columns corresponding to factor values, along with a binary label indicating landslide occurrence (1 for landslide, 0 for no landslide). </a:t>
            </a:r>
            <a:endParaRPr lang="en-US" sz="2000">
              <a:latin typeface="Bahnschrift Light Condensed" panose="020B0502040204020203" pitchFamily="34" charset="0"/>
            </a:endParaRPr>
          </a:p>
          <a:p>
            <a:pPr marL="342900" indent="-342900" algn="l">
              <a:buAutoNum type="arabicPeriod"/>
            </a:pPr>
            <a:r>
              <a:rPr lang="en-US" sz="2000" b="1">
                <a:latin typeface="Times New Roman" panose="02020603050405020304" pitchFamily="18" charset="0"/>
                <a:cs typeface="Times New Roman" panose="02020603050405020304" pitchFamily="18" charset="0"/>
              </a:rPr>
              <a:t>Train-Test Split: </a:t>
            </a:r>
            <a:r>
              <a:rPr lang="en-US" sz="2000" cap="none">
                <a:latin typeface="Bahnschrift Light Condensed" panose="020B0502040204020203" pitchFamily="34" charset="0"/>
              </a:rPr>
              <a:t>The dataset was divided into training (80%) and testing (20%) subsets to evaluate model performance.</a:t>
            </a:r>
            <a:endParaRPr lang="en-IN" sz="2000">
              <a:latin typeface="Bahnschrift Light Condensed" panose="020B0502040204020203" pitchFamily="34" charset="0"/>
            </a:endParaRPr>
          </a:p>
        </p:txBody>
      </p:sp>
      <p:pic>
        <p:nvPicPr>
          <p:cNvPr id="5" name="Picture 4">
            <a:extLst>
              <a:ext uri="{FF2B5EF4-FFF2-40B4-BE49-F238E27FC236}">
                <a16:creationId xmlns:a16="http://schemas.microsoft.com/office/drawing/2014/main" id="{6FE91E4F-6ACD-3502-DA78-C96D383603AC}"/>
              </a:ext>
            </a:extLst>
          </p:cNvPr>
          <p:cNvPicPr>
            <a:picLocks noChangeAspect="1"/>
          </p:cNvPicPr>
          <p:nvPr/>
        </p:nvPicPr>
        <p:blipFill>
          <a:blip r:embed="rId2"/>
          <a:stretch>
            <a:fillRect/>
          </a:stretch>
        </p:blipFill>
        <p:spPr>
          <a:xfrm>
            <a:off x="7378722" y="3505199"/>
            <a:ext cx="4670523" cy="3219692"/>
          </a:xfrm>
          <a:prstGeom prst="rect">
            <a:avLst/>
          </a:prstGeom>
        </p:spPr>
      </p:pic>
      <p:pic>
        <p:nvPicPr>
          <p:cNvPr id="7" name="Picture 6">
            <a:extLst>
              <a:ext uri="{FF2B5EF4-FFF2-40B4-BE49-F238E27FC236}">
                <a16:creationId xmlns:a16="http://schemas.microsoft.com/office/drawing/2014/main" id="{D1C01F36-D8B6-F940-F15E-E20D0240FB01}"/>
              </a:ext>
            </a:extLst>
          </p:cNvPr>
          <p:cNvPicPr>
            <a:picLocks noChangeAspect="1"/>
          </p:cNvPicPr>
          <p:nvPr/>
        </p:nvPicPr>
        <p:blipFill>
          <a:blip r:embed="rId3"/>
          <a:stretch>
            <a:fillRect/>
          </a:stretch>
        </p:blipFill>
        <p:spPr>
          <a:xfrm>
            <a:off x="235352" y="3505199"/>
            <a:ext cx="7050773" cy="3219691"/>
          </a:xfrm>
          <a:prstGeom prst="rect">
            <a:avLst/>
          </a:prstGeom>
        </p:spPr>
      </p:pic>
    </p:spTree>
    <p:extLst>
      <p:ext uri="{BB962C8B-B14F-4D97-AF65-F5344CB8AC3E}">
        <p14:creationId xmlns:p14="http://schemas.microsoft.com/office/powerpoint/2010/main" val="2713613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2CCE-F1A0-991B-8BCB-E78E194BCAA8}"/>
              </a:ext>
            </a:extLst>
          </p:cNvPr>
          <p:cNvSpPr>
            <a:spLocks noGrp="1"/>
          </p:cNvSpPr>
          <p:nvPr>
            <p:ph type="ctrTitle"/>
          </p:nvPr>
        </p:nvSpPr>
        <p:spPr>
          <a:xfrm>
            <a:off x="196770" y="139701"/>
            <a:ext cx="11995230" cy="1405466"/>
          </a:xfrm>
        </p:spPr>
        <p:txBody>
          <a:bodyPr>
            <a:normAutofit/>
          </a:bodyPr>
          <a:lstStyle/>
          <a:p>
            <a:pPr algn="ctr"/>
            <a:r>
              <a:rPr lang="en-IN" sz="4000" b="1">
                <a:latin typeface="Algerian" panose="04020705040A02060702" pitchFamily="82" charset="0"/>
              </a:rPr>
              <a:t>METHODOLOGY: deep learning model development</a:t>
            </a:r>
          </a:p>
        </p:txBody>
      </p:sp>
      <p:sp>
        <p:nvSpPr>
          <p:cNvPr id="3" name="Subtitle 2">
            <a:extLst>
              <a:ext uri="{FF2B5EF4-FFF2-40B4-BE49-F238E27FC236}">
                <a16:creationId xmlns:a16="http://schemas.microsoft.com/office/drawing/2014/main" id="{C09A23B4-22CD-541E-E122-B01E3F98279E}"/>
              </a:ext>
            </a:extLst>
          </p:cNvPr>
          <p:cNvSpPr>
            <a:spLocks noGrp="1"/>
          </p:cNvSpPr>
          <p:nvPr>
            <p:ph type="subTitle" idx="1"/>
          </p:nvPr>
        </p:nvSpPr>
        <p:spPr>
          <a:xfrm>
            <a:off x="81023" y="1545167"/>
            <a:ext cx="11783028" cy="5173131"/>
          </a:xfrm>
        </p:spPr>
        <p:txBody>
          <a:bodyPr>
            <a:normAutofit/>
          </a:bodyPr>
          <a:lstStyle/>
          <a:p>
            <a:pPr algn="l"/>
            <a:r>
              <a:rPr lang="en-US" sz="2000" cap="none">
                <a:latin typeface="Bahnschrift Light Condensed" panose="020B0502040204020203" pitchFamily="34" charset="0"/>
              </a:rPr>
              <a:t>We designed a Deep Neural Network (DNN) to analyze landslide susceptibility, using multiple hidden layers to capture complex spatial patterns:</a:t>
            </a:r>
          </a:p>
          <a:p>
            <a:pPr marL="342900" indent="-342900" algn="l">
              <a:buAutoNum type="arabicPeriod"/>
            </a:pPr>
            <a:r>
              <a:rPr lang="en-US" sz="2000" b="1" cap="none">
                <a:latin typeface="Times New Roman" panose="02020603050405020304" pitchFamily="18" charset="0"/>
                <a:cs typeface="Times New Roman" panose="02020603050405020304" pitchFamily="18" charset="0"/>
              </a:rPr>
              <a:t>Input layer : </a:t>
            </a:r>
            <a:r>
              <a:rPr lang="en-US" sz="2000" cap="none">
                <a:latin typeface="Bahnschrift Light Condensed" panose="020B0502040204020203" pitchFamily="34" charset="0"/>
              </a:rPr>
              <a:t>7 neurons, each corresponding to a value of the particular feature</a:t>
            </a:r>
          </a:p>
          <a:p>
            <a:pPr marL="342900" indent="-342900" algn="l">
              <a:buAutoNum type="arabicPeriod"/>
            </a:pPr>
            <a:r>
              <a:rPr lang="en-US" sz="2000" b="1" cap="none">
                <a:latin typeface="Times New Roman" panose="02020603050405020304" pitchFamily="18" charset="0"/>
                <a:cs typeface="Times New Roman" panose="02020603050405020304" pitchFamily="18" charset="0"/>
              </a:rPr>
              <a:t>Hidden layers:</a:t>
            </a:r>
            <a:r>
              <a:rPr lang="en-IN" sz="2000" b="1" cap="none">
                <a:latin typeface="Times New Roman" panose="02020603050405020304" pitchFamily="18" charset="0"/>
                <a:cs typeface="Times New Roman" panose="02020603050405020304" pitchFamily="18" charset="0"/>
              </a:rPr>
              <a:t> </a:t>
            </a:r>
            <a:r>
              <a:rPr lang="en-IN" sz="2000" cap="none">
                <a:latin typeface="Bahnschrift Light Condensed" panose="020B0502040204020203" pitchFamily="34" charset="0"/>
              </a:rPr>
              <a:t>3 dense layers having 30,10 and 870  neurons respectively with </a:t>
            </a:r>
            <a:r>
              <a:rPr lang="en-IN" sz="2000" cap="none" err="1">
                <a:latin typeface="Bahnschrift Light Condensed" panose="020B0502040204020203" pitchFamily="34" charset="0"/>
              </a:rPr>
              <a:t>ReL</a:t>
            </a:r>
            <a:r>
              <a:rPr lang="en-IN" sz="2000" cap="none">
                <a:latin typeface="Bahnschrift Light Condensed" panose="020B0502040204020203" pitchFamily="34" charset="0"/>
              </a:rPr>
              <a:t>-U  as activation function for each layer</a:t>
            </a:r>
          </a:p>
          <a:p>
            <a:pPr marL="342900" indent="-342900" algn="l">
              <a:buAutoNum type="arabicPeriod"/>
            </a:pPr>
            <a:r>
              <a:rPr lang="en-IN" sz="2000" b="1" cap="none">
                <a:latin typeface="Times New Roman" panose="02020603050405020304" pitchFamily="18" charset="0"/>
                <a:cs typeface="Times New Roman" panose="02020603050405020304" pitchFamily="18" charset="0"/>
              </a:rPr>
              <a:t>Batch normalization: </a:t>
            </a:r>
            <a:r>
              <a:rPr lang="en-US" sz="2000" cap="none">
                <a:latin typeface="Bahnschrift Light Condensed" panose="020B0502040204020203" pitchFamily="34" charset="0"/>
              </a:rPr>
              <a:t>this layer was added to normalize the output of the previous layer, accelerating training and improving stability. </a:t>
            </a:r>
            <a:endParaRPr lang="en-IN" sz="2000" cap="none">
              <a:latin typeface="Bahnschrift Light Condensed" panose="020B0502040204020203" pitchFamily="34" charset="0"/>
            </a:endParaRPr>
          </a:p>
          <a:p>
            <a:pPr marL="342900" indent="-342900" algn="l">
              <a:buAutoNum type="arabicPeriod"/>
            </a:pPr>
            <a:r>
              <a:rPr lang="en-IN" sz="2000" b="1" cap="none">
                <a:latin typeface="Times New Roman" panose="02020603050405020304" pitchFamily="18" charset="0"/>
                <a:cs typeface="Times New Roman" panose="02020603050405020304" pitchFamily="18" charset="0"/>
              </a:rPr>
              <a:t>Dropout layer:</a:t>
            </a:r>
            <a:r>
              <a:rPr lang="en-US" sz="2000" b="1" cap="none">
                <a:latin typeface="Times New Roman" panose="02020603050405020304" pitchFamily="18" charset="0"/>
                <a:cs typeface="Times New Roman" panose="02020603050405020304" pitchFamily="18" charset="0"/>
              </a:rPr>
              <a:t> </a:t>
            </a:r>
            <a:r>
              <a:rPr lang="en-US" sz="2000" cap="none">
                <a:latin typeface="Bahnschrift Light Condensed" panose="020B0502040204020203" pitchFamily="34" charset="0"/>
              </a:rPr>
              <a:t>a dropout rate of 0.5 was applied to reduce overfitting by randomly dropping half of the neurons during training.</a:t>
            </a:r>
          </a:p>
          <a:p>
            <a:pPr marL="342900" indent="-342900" algn="l">
              <a:buAutoNum type="arabicPeriod"/>
            </a:pPr>
            <a:r>
              <a:rPr lang="en-US" sz="2000" b="1" cap="none">
                <a:latin typeface="Times New Roman" panose="02020603050405020304" pitchFamily="18" charset="0"/>
                <a:cs typeface="Times New Roman" panose="02020603050405020304" pitchFamily="18" charset="0"/>
              </a:rPr>
              <a:t>Output layer: </a:t>
            </a:r>
            <a:r>
              <a:rPr lang="en-US" sz="2000" cap="none">
                <a:latin typeface="Bahnschrift Light Condensed" panose="020B0502040204020203" pitchFamily="34" charset="0"/>
              </a:rPr>
              <a:t>a single neuron with a sigmoid activation function was used to predict the probability of landslide occurrence (between 0 and 1).</a:t>
            </a:r>
          </a:p>
          <a:p>
            <a:pPr marL="342900" indent="-342900" algn="l">
              <a:buAutoNum type="arabicPeriod"/>
            </a:pPr>
            <a:r>
              <a:rPr lang="en-US" sz="2000" b="1" cap="none">
                <a:latin typeface="Times New Roman" panose="02020603050405020304" pitchFamily="18" charset="0"/>
                <a:cs typeface="Times New Roman" panose="02020603050405020304" pitchFamily="18" charset="0"/>
              </a:rPr>
              <a:t>Loss function: </a:t>
            </a:r>
            <a:r>
              <a:rPr lang="en-US" sz="2000" cap="none">
                <a:latin typeface="Bahnschrift Light Condensed" panose="020B0502040204020203" pitchFamily="34" charset="0"/>
              </a:rPr>
              <a:t>binary cross-entropy, suitable for binary classification. </a:t>
            </a:r>
          </a:p>
          <a:p>
            <a:pPr algn="l"/>
            <a:r>
              <a:rPr lang="en-US" sz="2000" cap="none">
                <a:latin typeface="Bahnschrift Light Condensed" panose="020B0502040204020203" pitchFamily="34" charset="0"/>
              </a:rPr>
              <a:t>      </a:t>
            </a:r>
            <a:r>
              <a:rPr lang="en-US" sz="2000" b="1" cap="none">
                <a:latin typeface="Times New Roman" panose="02020603050405020304" pitchFamily="18" charset="0"/>
                <a:cs typeface="Times New Roman" panose="02020603050405020304" pitchFamily="18" charset="0"/>
              </a:rPr>
              <a:t> Optimizer: </a:t>
            </a:r>
            <a:r>
              <a:rPr lang="en-US" sz="2000" cap="none" err="1">
                <a:latin typeface="Bahnschrift Light Condensed" panose="020B0502040204020203" pitchFamily="34" charset="0"/>
              </a:rPr>
              <a:t>adam</a:t>
            </a:r>
            <a:r>
              <a:rPr lang="en-US" sz="2000" cap="none">
                <a:latin typeface="Bahnschrift Light Condensed" panose="020B0502040204020203" pitchFamily="34" charset="0"/>
              </a:rPr>
              <a:t> optimizer, known for its efficiency and performance in training deep learning models.</a:t>
            </a:r>
          </a:p>
        </p:txBody>
      </p:sp>
    </p:spTree>
    <p:extLst>
      <p:ext uri="{BB962C8B-B14F-4D97-AF65-F5344CB8AC3E}">
        <p14:creationId xmlns:p14="http://schemas.microsoft.com/office/powerpoint/2010/main" val="3347287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0F9B-AAE3-918F-5612-6F40F2C21014}"/>
              </a:ext>
            </a:extLst>
          </p:cNvPr>
          <p:cNvSpPr>
            <a:spLocks noGrp="1"/>
          </p:cNvSpPr>
          <p:nvPr>
            <p:ph type="ctrTitle"/>
          </p:nvPr>
        </p:nvSpPr>
        <p:spPr/>
        <p:txBody>
          <a:bodyPr/>
          <a:lstStyle/>
          <a:p>
            <a:pPr algn="l"/>
            <a:endParaRPr lang="en-IN"/>
          </a:p>
        </p:txBody>
      </p:sp>
      <p:sp>
        <p:nvSpPr>
          <p:cNvPr id="3" name="Subtitle 2">
            <a:extLst>
              <a:ext uri="{FF2B5EF4-FFF2-40B4-BE49-F238E27FC236}">
                <a16:creationId xmlns:a16="http://schemas.microsoft.com/office/drawing/2014/main" id="{7FE50A8B-9A28-AE0D-3E10-B0227E90D17D}"/>
              </a:ext>
            </a:extLst>
          </p:cNvPr>
          <p:cNvSpPr>
            <a:spLocks noGrp="1"/>
          </p:cNvSpPr>
          <p:nvPr>
            <p:ph type="subTitle" idx="1"/>
          </p:nvPr>
        </p:nvSpPr>
        <p:spPr>
          <a:xfrm>
            <a:off x="162046" y="5613722"/>
            <a:ext cx="10998079" cy="1080302"/>
          </a:xfrm>
        </p:spPr>
        <p:txBody>
          <a:bodyPr>
            <a:normAutofit/>
          </a:bodyPr>
          <a:lstStyle/>
          <a:p>
            <a:pPr algn="l"/>
            <a:r>
              <a:rPr lang="en-US" sz="2400" b="1" cap="none">
                <a:latin typeface="Times New Roman" panose="02020603050405020304" pitchFamily="18" charset="0"/>
                <a:cs typeface="Times New Roman" panose="02020603050405020304" pitchFamily="18" charset="0"/>
              </a:rPr>
              <a:t>Accuracy: </a:t>
            </a:r>
            <a:r>
              <a:rPr lang="en-US" sz="2400" cap="none">
                <a:latin typeface="Bahnschrift Light Condensed" panose="020B0502040204020203" pitchFamily="34" charset="0"/>
              </a:rPr>
              <a:t>measured the percentage of correct predictions, giving a general indication of model performance. It was recorded as 87.84%.</a:t>
            </a:r>
            <a:endParaRPr lang="en-IN" sz="2400" cap="none">
              <a:latin typeface="Bahnschrift Light Condensed" panose="020B0502040204020203" pitchFamily="34" charset="0"/>
            </a:endParaRPr>
          </a:p>
        </p:txBody>
      </p:sp>
      <p:pic>
        <p:nvPicPr>
          <p:cNvPr id="5" name="Picture 4">
            <a:extLst>
              <a:ext uri="{FF2B5EF4-FFF2-40B4-BE49-F238E27FC236}">
                <a16:creationId xmlns:a16="http://schemas.microsoft.com/office/drawing/2014/main" id="{DAEB2E26-034C-BE72-4E2C-AC3731C8B75B}"/>
              </a:ext>
            </a:extLst>
          </p:cNvPr>
          <p:cNvPicPr>
            <a:picLocks noChangeAspect="1"/>
          </p:cNvPicPr>
          <p:nvPr/>
        </p:nvPicPr>
        <p:blipFill>
          <a:blip r:embed="rId2"/>
          <a:stretch>
            <a:fillRect/>
          </a:stretch>
        </p:blipFill>
        <p:spPr>
          <a:xfrm>
            <a:off x="0" y="0"/>
            <a:ext cx="12192000" cy="5516563"/>
          </a:xfrm>
          <a:prstGeom prst="rect">
            <a:avLst/>
          </a:prstGeom>
        </p:spPr>
      </p:pic>
    </p:spTree>
    <p:extLst>
      <p:ext uri="{BB962C8B-B14F-4D97-AF65-F5344CB8AC3E}">
        <p14:creationId xmlns:p14="http://schemas.microsoft.com/office/powerpoint/2010/main" val="37978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EA849-6727-BD2D-2991-6731EB42CF55}"/>
              </a:ext>
            </a:extLst>
          </p:cNvPr>
          <p:cNvSpPr>
            <a:spLocks noGrp="1"/>
          </p:cNvSpPr>
          <p:nvPr>
            <p:ph type="ctrTitle"/>
          </p:nvPr>
        </p:nvSpPr>
        <p:spPr>
          <a:xfrm>
            <a:off x="636606" y="184378"/>
            <a:ext cx="2377182" cy="721058"/>
          </a:xfrm>
        </p:spPr>
        <p:txBody>
          <a:bodyPr>
            <a:normAutofit/>
          </a:bodyPr>
          <a:lstStyle/>
          <a:p>
            <a:r>
              <a:rPr lang="en-US" sz="4000" b="1">
                <a:latin typeface="Algerian" panose="04020705040A02060702" pitchFamily="82" charset="0"/>
              </a:rPr>
              <a:t>results</a:t>
            </a:r>
            <a:endParaRPr lang="en-IN" sz="4000" b="1">
              <a:latin typeface="Algerian" panose="04020705040A02060702" pitchFamily="82" charset="0"/>
            </a:endParaRPr>
          </a:p>
        </p:txBody>
      </p:sp>
      <p:sp>
        <p:nvSpPr>
          <p:cNvPr id="3" name="Subtitle 2">
            <a:extLst>
              <a:ext uri="{FF2B5EF4-FFF2-40B4-BE49-F238E27FC236}">
                <a16:creationId xmlns:a16="http://schemas.microsoft.com/office/drawing/2014/main" id="{E5FCFC18-3C64-0E08-9A81-3880ED5F8FC0}"/>
              </a:ext>
            </a:extLst>
          </p:cNvPr>
          <p:cNvSpPr>
            <a:spLocks noGrp="1"/>
          </p:cNvSpPr>
          <p:nvPr>
            <p:ph type="subTitle" idx="1"/>
          </p:nvPr>
        </p:nvSpPr>
        <p:spPr>
          <a:xfrm>
            <a:off x="636606" y="1009469"/>
            <a:ext cx="6088286" cy="4074288"/>
          </a:xfrm>
        </p:spPr>
        <p:txBody>
          <a:bodyPr>
            <a:noAutofit/>
          </a:bodyPr>
          <a:lstStyle/>
          <a:p>
            <a:pPr algn="l"/>
            <a:r>
              <a:rPr lang="en-US" sz="2400" cap="none">
                <a:latin typeface="Bahnschrift Light Condensed" panose="020B0502040204020203" pitchFamily="34" charset="0"/>
              </a:rPr>
              <a:t>Using the trained deep neural network (DNN) model, we predicted the susceptibility values for each of the 10,000 coordinate points</a:t>
            </a:r>
            <a:r>
              <a:rPr lang="en-IN" sz="2400" cap="none">
                <a:latin typeface="Bahnschrift Light Condensed" panose="020B0502040204020203" pitchFamily="34" charset="0"/>
              </a:rPr>
              <a:t> distributed across the region</a:t>
            </a:r>
          </a:p>
          <a:p>
            <a:pPr algn="l"/>
            <a:endParaRPr lang="en-IN" sz="2400" cap="none">
              <a:latin typeface="Bahnschrift Light Condensed" panose="020B0502040204020203" pitchFamily="34" charset="0"/>
            </a:endParaRPr>
          </a:p>
          <a:p>
            <a:pPr algn="l"/>
            <a:r>
              <a:rPr lang="en-US" sz="2400" cap="none">
                <a:latin typeface="Bahnschrift Light Condensed" panose="020B0502040204020203" pitchFamily="34" charset="0"/>
              </a:rPr>
              <a:t>The model, trained on historical landslide occurrences and various geomorphological and environmental factors, provides a continuous output representing the likelihood of landslide occurrence at each point.</a:t>
            </a:r>
            <a:endParaRPr lang="en-IN" sz="2400" cap="none">
              <a:latin typeface="Bahnschrift Light Condensed" panose="020B0502040204020203" pitchFamily="34" charset="0"/>
            </a:endParaRPr>
          </a:p>
        </p:txBody>
      </p:sp>
      <p:pic>
        <p:nvPicPr>
          <p:cNvPr id="6" name="Picture 5">
            <a:extLst>
              <a:ext uri="{FF2B5EF4-FFF2-40B4-BE49-F238E27FC236}">
                <a16:creationId xmlns:a16="http://schemas.microsoft.com/office/drawing/2014/main" id="{EA34C8E9-463D-26EB-CC86-5940D8571BF0}"/>
              </a:ext>
            </a:extLst>
          </p:cNvPr>
          <p:cNvPicPr>
            <a:picLocks noChangeAspect="1"/>
          </p:cNvPicPr>
          <p:nvPr/>
        </p:nvPicPr>
        <p:blipFill>
          <a:blip r:embed="rId2"/>
          <a:stretch>
            <a:fillRect/>
          </a:stretch>
        </p:blipFill>
        <p:spPr>
          <a:xfrm>
            <a:off x="6605377" y="475184"/>
            <a:ext cx="5401429" cy="6093567"/>
          </a:xfrm>
          <a:prstGeom prst="rect">
            <a:avLst/>
          </a:prstGeom>
        </p:spPr>
      </p:pic>
    </p:spTree>
    <p:extLst>
      <p:ext uri="{BB962C8B-B14F-4D97-AF65-F5344CB8AC3E}">
        <p14:creationId xmlns:p14="http://schemas.microsoft.com/office/powerpoint/2010/main" val="209377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EACA-1D41-CD2B-F19B-DCC680164BF6}"/>
              </a:ext>
            </a:extLst>
          </p:cNvPr>
          <p:cNvSpPr>
            <a:spLocks noGrp="1"/>
          </p:cNvSpPr>
          <p:nvPr>
            <p:ph type="ctrTitle"/>
          </p:nvPr>
        </p:nvSpPr>
        <p:spPr>
          <a:xfrm>
            <a:off x="-1" y="135468"/>
            <a:ext cx="4653023" cy="3281982"/>
          </a:xfrm>
        </p:spPr>
        <p:txBody>
          <a:bodyPr>
            <a:normAutofit/>
          </a:bodyPr>
          <a:lstStyle/>
          <a:p>
            <a:r>
              <a:rPr lang="en-US" sz="4000" b="1">
                <a:latin typeface="Algerian" panose="04020705040A02060702" pitchFamily="82" charset="0"/>
              </a:rPr>
              <a:t>Landslide susceptibility map: Himachal Pradesh  </a:t>
            </a:r>
            <a:endParaRPr lang="en-IN" sz="4000" b="1">
              <a:latin typeface="Algerian" panose="04020705040A02060702" pitchFamily="82" charset="0"/>
            </a:endParaRPr>
          </a:p>
        </p:txBody>
      </p:sp>
      <p:pic>
        <p:nvPicPr>
          <p:cNvPr id="7" name="Picture 6">
            <a:extLst>
              <a:ext uri="{FF2B5EF4-FFF2-40B4-BE49-F238E27FC236}">
                <a16:creationId xmlns:a16="http://schemas.microsoft.com/office/drawing/2014/main" id="{5DB07FB1-CF54-28C3-7917-8A34285B6C59}"/>
              </a:ext>
            </a:extLst>
          </p:cNvPr>
          <p:cNvPicPr>
            <a:picLocks noChangeAspect="1"/>
          </p:cNvPicPr>
          <p:nvPr/>
        </p:nvPicPr>
        <p:blipFill>
          <a:blip r:embed="rId2"/>
          <a:stretch>
            <a:fillRect/>
          </a:stretch>
        </p:blipFill>
        <p:spPr>
          <a:xfrm>
            <a:off x="4919240" y="135467"/>
            <a:ext cx="7148721" cy="6577849"/>
          </a:xfrm>
          <a:prstGeom prst="rect">
            <a:avLst/>
          </a:prstGeom>
        </p:spPr>
      </p:pic>
      <p:graphicFrame>
        <p:nvGraphicFramePr>
          <p:cNvPr id="4" name="Table 3">
            <a:extLst>
              <a:ext uri="{FF2B5EF4-FFF2-40B4-BE49-F238E27FC236}">
                <a16:creationId xmlns:a16="http://schemas.microsoft.com/office/drawing/2014/main" id="{F99A5085-3E6B-BB25-5CB0-7758108822C4}"/>
              </a:ext>
            </a:extLst>
          </p:cNvPr>
          <p:cNvGraphicFramePr>
            <a:graphicFrameLocks noGrp="1"/>
          </p:cNvGraphicFramePr>
          <p:nvPr>
            <p:extLst>
              <p:ext uri="{D42A27DB-BD31-4B8C-83A1-F6EECF244321}">
                <p14:modId xmlns:p14="http://schemas.microsoft.com/office/powerpoint/2010/main" val="2995970367"/>
              </p:ext>
            </p:extLst>
          </p:nvPr>
        </p:nvGraphicFramePr>
        <p:xfrm>
          <a:off x="124039" y="3342447"/>
          <a:ext cx="4653023" cy="3258797"/>
        </p:xfrm>
        <a:graphic>
          <a:graphicData uri="http://schemas.openxmlformats.org/drawingml/2006/table">
            <a:tbl>
              <a:tblPr firstRow="1" bandRow="1">
                <a:tableStyleId>{5C22544A-7EE6-4342-B048-85BDC9FD1C3A}</a:tableStyleId>
              </a:tblPr>
              <a:tblGrid>
                <a:gridCol w="1359528">
                  <a:extLst>
                    <a:ext uri="{9D8B030D-6E8A-4147-A177-3AD203B41FA5}">
                      <a16:colId xmlns:a16="http://schemas.microsoft.com/office/drawing/2014/main" val="3286940237"/>
                    </a:ext>
                  </a:extLst>
                </a:gridCol>
                <a:gridCol w="3293495">
                  <a:extLst>
                    <a:ext uri="{9D8B030D-6E8A-4147-A177-3AD203B41FA5}">
                      <a16:colId xmlns:a16="http://schemas.microsoft.com/office/drawing/2014/main" val="3311559061"/>
                    </a:ext>
                  </a:extLst>
                </a:gridCol>
              </a:tblGrid>
              <a:tr h="606682">
                <a:tc>
                  <a:txBody>
                    <a:bodyPr/>
                    <a:lstStyle/>
                    <a:p>
                      <a:r>
                        <a:rPr lang="en-IN">
                          <a:latin typeface="Bahnschrift SemiBold Condensed" panose="020B0502040204020203" pitchFamily="34" charset="0"/>
                        </a:rPr>
                        <a:t>PREDICTED VALUE</a:t>
                      </a:r>
                    </a:p>
                  </a:txBody>
                  <a:tcPr/>
                </a:tc>
                <a:tc>
                  <a:txBody>
                    <a:bodyPr/>
                    <a:lstStyle/>
                    <a:p>
                      <a:r>
                        <a:rPr lang="en-IN">
                          <a:latin typeface="Bahnschrift SemiBold Condensed" panose="020B0502040204020203" pitchFamily="34" charset="0"/>
                        </a:rPr>
                        <a:t>SUSCEPTIBILITY CLASS</a:t>
                      </a:r>
                    </a:p>
                  </a:txBody>
                  <a:tcPr/>
                </a:tc>
                <a:extLst>
                  <a:ext uri="{0D108BD9-81ED-4DB2-BD59-A6C34878D82A}">
                    <a16:rowId xmlns:a16="http://schemas.microsoft.com/office/drawing/2014/main" val="1589313975"/>
                  </a:ext>
                </a:extLst>
              </a:tr>
              <a:tr h="346675">
                <a:tc>
                  <a:txBody>
                    <a:bodyPr/>
                    <a:lstStyle/>
                    <a:p>
                      <a:r>
                        <a:rPr lang="en-IN">
                          <a:latin typeface="Bahnschrift Light Condensed" panose="020B0502040204020203" pitchFamily="34" charset="0"/>
                        </a:rPr>
                        <a:t>(0 – 0.2)</a:t>
                      </a:r>
                    </a:p>
                  </a:txBody>
                  <a:tcPr/>
                </a:tc>
                <a:tc>
                  <a:txBody>
                    <a:bodyPr/>
                    <a:lstStyle/>
                    <a:p>
                      <a:r>
                        <a:rPr lang="en-IN">
                          <a:latin typeface="Bahnschrift Light Condensed" panose="020B0502040204020203" pitchFamily="34" charset="0"/>
                        </a:rPr>
                        <a:t>VERY LOW SUSCEPTIBILITY</a:t>
                      </a:r>
                    </a:p>
                  </a:txBody>
                  <a:tcPr/>
                </a:tc>
                <a:extLst>
                  <a:ext uri="{0D108BD9-81ED-4DB2-BD59-A6C34878D82A}">
                    <a16:rowId xmlns:a16="http://schemas.microsoft.com/office/drawing/2014/main" val="1126413764"/>
                  </a:ext>
                </a:extLst>
              </a:tr>
              <a:tr h="432911">
                <a:tc>
                  <a:txBody>
                    <a:bodyPr/>
                    <a:lstStyle/>
                    <a:p>
                      <a:r>
                        <a:rPr lang="en-IN">
                          <a:latin typeface="Bahnschrift Light Condensed" panose="020B0502040204020203" pitchFamily="34" charset="0"/>
                        </a:rPr>
                        <a:t>(0.2 – 0.4)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atin typeface="Bahnschrift Light Condensed" panose="020B0502040204020203" pitchFamily="34" charset="0"/>
                        </a:rPr>
                        <a:t> LOW SUSCEPTIBILITY</a:t>
                      </a:r>
                    </a:p>
                  </a:txBody>
                  <a:tcPr/>
                </a:tc>
                <a:extLst>
                  <a:ext uri="{0D108BD9-81ED-4DB2-BD59-A6C34878D82A}">
                    <a16:rowId xmlns:a16="http://schemas.microsoft.com/office/drawing/2014/main" val="656180578"/>
                  </a:ext>
                </a:extLst>
              </a:tr>
              <a:tr h="606682">
                <a:tc>
                  <a:txBody>
                    <a:bodyPr/>
                    <a:lstStyle/>
                    <a:p>
                      <a:r>
                        <a:rPr lang="en-IN">
                          <a:latin typeface="Bahnschrift Light Condensed" panose="020B0502040204020203" pitchFamily="34" charset="0"/>
                        </a:rPr>
                        <a:t>(0.4 – 0.6)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atin typeface="Bahnschrift Light Condensed" panose="020B0502040204020203" pitchFamily="34" charset="0"/>
                        </a:rPr>
                        <a:t>MODERATE SUSCEPTIBILITY</a:t>
                      </a:r>
                    </a:p>
                  </a:txBody>
                  <a:tcPr/>
                </a:tc>
                <a:extLst>
                  <a:ext uri="{0D108BD9-81ED-4DB2-BD59-A6C34878D82A}">
                    <a16:rowId xmlns:a16="http://schemas.microsoft.com/office/drawing/2014/main" val="3822348269"/>
                  </a:ext>
                </a:extLst>
              </a:tr>
              <a:tr h="606682">
                <a:tc>
                  <a:txBody>
                    <a:bodyPr/>
                    <a:lstStyle/>
                    <a:p>
                      <a:r>
                        <a:rPr lang="en-IN">
                          <a:latin typeface="Bahnschrift Light Condensed" panose="020B0502040204020203" pitchFamily="34" charset="0"/>
                        </a:rPr>
                        <a:t>(0.6 – 0.8)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atin typeface="Bahnschrift Light Condensed" panose="020B0502040204020203" pitchFamily="34" charset="0"/>
                        </a:rPr>
                        <a:t>HIGH SUSCEPTIBILITY</a:t>
                      </a:r>
                    </a:p>
                  </a:txBody>
                  <a:tcPr/>
                </a:tc>
                <a:extLst>
                  <a:ext uri="{0D108BD9-81ED-4DB2-BD59-A6C34878D82A}">
                    <a16:rowId xmlns:a16="http://schemas.microsoft.com/office/drawing/2014/main" val="142904999"/>
                  </a:ext>
                </a:extLst>
              </a:tr>
              <a:tr h="606682">
                <a:tc>
                  <a:txBody>
                    <a:bodyPr/>
                    <a:lstStyle/>
                    <a:p>
                      <a:r>
                        <a:rPr lang="en-IN">
                          <a:latin typeface="Bahnschrift Light Condensed" panose="020B0502040204020203" pitchFamily="34" charset="0"/>
                        </a:rPr>
                        <a:t>(0.8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atin typeface="Bahnschrift Light Condensed" panose="020B0502040204020203" pitchFamily="34" charset="0"/>
                        </a:rPr>
                        <a:t>VERY HIGH SUSCEPTIBILITY</a:t>
                      </a:r>
                    </a:p>
                  </a:txBody>
                  <a:tcPr/>
                </a:tc>
                <a:extLst>
                  <a:ext uri="{0D108BD9-81ED-4DB2-BD59-A6C34878D82A}">
                    <a16:rowId xmlns:a16="http://schemas.microsoft.com/office/drawing/2014/main" val="712030868"/>
                  </a:ext>
                </a:extLst>
              </a:tr>
            </a:tbl>
          </a:graphicData>
        </a:graphic>
      </p:graphicFrame>
    </p:spTree>
    <p:extLst>
      <p:ext uri="{BB962C8B-B14F-4D97-AF65-F5344CB8AC3E}">
        <p14:creationId xmlns:p14="http://schemas.microsoft.com/office/powerpoint/2010/main" val="308727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BA0B-B4AE-1DEA-AE72-4C23D2FA0E02}"/>
              </a:ext>
            </a:extLst>
          </p:cNvPr>
          <p:cNvSpPr>
            <a:spLocks noGrp="1"/>
          </p:cNvSpPr>
          <p:nvPr>
            <p:ph type="ctrTitle"/>
          </p:nvPr>
        </p:nvSpPr>
        <p:spPr>
          <a:xfrm>
            <a:off x="733651" y="0"/>
            <a:ext cx="10724697" cy="948267"/>
          </a:xfrm>
        </p:spPr>
        <p:txBody>
          <a:bodyPr>
            <a:normAutofit/>
          </a:bodyPr>
          <a:lstStyle/>
          <a:p>
            <a:pPr algn="ctr"/>
            <a:r>
              <a:rPr lang="en-IN" sz="4000" b="1">
                <a:latin typeface="Algerian" panose="04020705040A02060702" pitchFamily="82" charset="0"/>
              </a:rPr>
              <a:t>Comparison with other methods</a:t>
            </a:r>
          </a:p>
        </p:txBody>
      </p:sp>
      <p:sp>
        <p:nvSpPr>
          <p:cNvPr id="3" name="Subtitle 2">
            <a:extLst>
              <a:ext uri="{FF2B5EF4-FFF2-40B4-BE49-F238E27FC236}">
                <a16:creationId xmlns:a16="http://schemas.microsoft.com/office/drawing/2014/main" id="{577EA250-1CA4-39A7-AC6C-7F89111A97A4}"/>
              </a:ext>
            </a:extLst>
          </p:cNvPr>
          <p:cNvSpPr>
            <a:spLocks noGrp="1"/>
          </p:cNvSpPr>
          <p:nvPr>
            <p:ph type="subTitle" idx="1"/>
          </p:nvPr>
        </p:nvSpPr>
        <p:spPr>
          <a:xfrm>
            <a:off x="174170" y="1073020"/>
            <a:ext cx="10985955" cy="4718180"/>
          </a:xfrm>
        </p:spPr>
        <p:txBody>
          <a:bodyPr>
            <a:normAutofit fontScale="92500" lnSpcReduction="20000"/>
          </a:bodyPr>
          <a:lstStyle/>
          <a:p>
            <a:pPr marL="342900" indent="-342900" algn="l">
              <a:buAutoNum type="arabicPeriod"/>
            </a:pPr>
            <a:r>
              <a:rPr lang="en-IN" sz="2600" b="1">
                <a:latin typeface="Times New Roman" panose="02020603050405020304" pitchFamily="18" charset="0"/>
                <a:cs typeface="Times New Roman" panose="02020603050405020304" pitchFamily="18" charset="0"/>
              </a:rPr>
              <a:t>Traditional methods</a:t>
            </a:r>
          </a:p>
          <a:p>
            <a:pPr marL="285750" indent="-285750" algn="l">
              <a:buFont typeface="Arial" panose="020B0604020202020204" pitchFamily="34" charset="0"/>
              <a:buChar char="•"/>
            </a:pPr>
            <a:r>
              <a:rPr lang="en-US" sz="2600" cap="none">
                <a:latin typeface="Bahnschrift Light Condensed" panose="020B0502040204020203" pitchFamily="34" charset="0"/>
              </a:rPr>
              <a:t>Traditional methods, like statistical models and heuristic approaches, often face limitations when handling high-dimensional datasets.</a:t>
            </a:r>
          </a:p>
          <a:p>
            <a:pPr marL="285750" indent="-285750" algn="l">
              <a:buFont typeface="Arial" panose="020B0604020202020204" pitchFamily="34" charset="0"/>
              <a:buChar char="•"/>
            </a:pPr>
            <a:r>
              <a:rPr lang="en-US" sz="2600" cap="none">
                <a:latin typeface="Bahnschrift Light Condensed" panose="020B0502040204020203" pitchFamily="34" charset="0"/>
              </a:rPr>
              <a:t>Our </a:t>
            </a:r>
            <a:r>
              <a:rPr lang="en-US" sz="2600" cap="none" err="1">
                <a:latin typeface="Bahnschrift Light Condensed" panose="020B0502040204020203" pitchFamily="34" charset="0"/>
              </a:rPr>
              <a:t>dnn</a:t>
            </a:r>
            <a:r>
              <a:rPr lang="en-US" sz="2600" cap="none">
                <a:latin typeface="Bahnschrift Light Condensed" panose="020B0502040204020203" pitchFamily="34" charset="0"/>
              </a:rPr>
              <a:t> model, by contrast, efficiently scales to handle extensive datasets from various sources, such as dem, vegetation, and precipitation</a:t>
            </a:r>
            <a:r>
              <a:rPr lang="en-US" sz="2400" cap="none">
                <a:latin typeface="Bahnschrift Light Condensed" panose="020B0502040204020203" pitchFamily="34" charset="0"/>
              </a:rPr>
              <a:t>. </a:t>
            </a:r>
          </a:p>
          <a:p>
            <a:pPr algn="l"/>
            <a:r>
              <a:rPr lang="en-IN" sz="2600" b="1">
                <a:latin typeface="Times New Roman" panose="02020603050405020304" pitchFamily="18" charset="0"/>
                <a:cs typeface="Times New Roman" panose="02020603050405020304" pitchFamily="18" charset="0"/>
              </a:rPr>
              <a:t>2. Logistic regression model</a:t>
            </a:r>
          </a:p>
          <a:p>
            <a:pPr marL="285750" indent="-285750" algn="l">
              <a:buFont typeface="Arial" panose="020B0604020202020204" pitchFamily="34" charset="0"/>
              <a:buChar char="•"/>
            </a:pPr>
            <a:r>
              <a:rPr lang="en-US" sz="2600" cap="none">
                <a:latin typeface="Bahnschrift Light Condensed" panose="020B0502040204020203" pitchFamily="34" charset="0"/>
              </a:rPr>
              <a:t>Relies on a linear relationship between features and the outcome variable, which can be too simplistic for complex geospatial data.</a:t>
            </a:r>
            <a:r>
              <a:rPr lang="en-IN" sz="2600" cap="none">
                <a:latin typeface="Bahnschrift Light Condensed" panose="020B0502040204020203" pitchFamily="34" charset="0"/>
              </a:rPr>
              <a:t> </a:t>
            </a:r>
          </a:p>
          <a:p>
            <a:pPr marL="285750" indent="-285750" algn="l">
              <a:buFont typeface="Arial" panose="020B0604020202020204" pitchFamily="34" charset="0"/>
              <a:buChar char="•"/>
            </a:pPr>
            <a:r>
              <a:rPr lang="en-IN" sz="2600" cap="none">
                <a:latin typeface="Bahnschrift Light Condensed" panose="020B0502040204020203" pitchFamily="34" charset="0"/>
              </a:rPr>
              <a:t>While our DNN model  utilises non linear activation </a:t>
            </a:r>
          </a:p>
          <a:p>
            <a:pPr algn="l"/>
            <a:r>
              <a:rPr lang="en-IN" sz="2600" cap="none">
                <a:latin typeface="Bahnschrift Light Condensed" panose="020B0502040204020203" pitchFamily="34" charset="0"/>
              </a:rPr>
              <a:t>     functions which make it better fit for </a:t>
            </a:r>
            <a:r>
              <a:rPr lang="en-US" sz="2600" cap="none">
                <a:latin typeface="Bahnschrift Light Condensed" panose="020B0502040204020203" pitchFamily="34" charset="0"/>
              </a:rPr>
              <a:t>capturing </a:t>
            </a:r>
          </a:p>
          <a:p>
            <a:pPr algn="l"/>
            <a:r>
              <a:rPr lang="en-US" sz="2600" cap="none">
                <a:latin typeface="Bahnschrift Light Condensed" panose="020B0502040204020203" pitchFamily="34" charset="0"/>
              </a:rPr>
              <a:t>     complex interactions and nonlinear patterns </a:t>
            </a:r>
          </a:p>
          <a:p>
            <a:pPr algn="l"/>
            <a:r>
              <a:rPr lang="en-US" sz="2600" cap="none">
                <a:latin typeface="Bahnschrift Light Condensed" panose="020B0502040204020203" pitchFamily="34" charset="0"/>
              </a:rPr>
              <a:t>     across factors. </a:t>
            </a:r>
            <a:endParaRPr lang="en-IN" sz="2600" cap="none">
              <a:latin typeface="Bahnschrift Light Condensed" panose="020B0502040204020203" pitchFamily="34" charset="0"/>
            </a:endParaRPr>
          </a:p>
        </p:txBody>
      </p:sp>
      <p:pic>
        <p:nvPicPr>
          <p:cNvPr id="5" name="Picture 4">
            <a:extLst>
              <a:ext uri="{FF2B5EF4-FFF2-40B4-BE49-F238E27FC236}">
                <a16:creationId xmlns:a16="http://schemas.microsoft.com/office/drawing/2014/main" id="{526E946A-73EA-EE74-095D-74769D330DC4}"/>
              </a:ext>
            </a:extLst>
          </p:cNvPr>
          <p:cNvPicPr>
            <a:picLocks noChangeAspect="1"/>
          </p:cNvPicPr>
          <p:nvPr/>
        </p:nvPicPr>
        <p:blipFill>
          <a:blip r:embed="rId2"/>
          <a:stretch>
            <a:fillRect/>
          </a:stretch>
        </p:blipFill>
        <p:spPr>
          <a:xfrm>
            <a:off x="6335486" y="3734476"/>
            <a:ext cx="5595257" cy="2787622"/>
          </a:xfrm>
          <a:prstGeom prst="rect">
            <a:avLst/>
          </a:prstGeom>
        </p:spPr>
      </p:pic>
    </p:spTree>
    <p:extLst>
      <p:ext uri="{BB962C8B-B14F-4D97-AF65-F5344CB8AC3E}">
        <p14:creationId xmlns:p14="http://schemas.microsoft.com/office/powerpoint/2010/main" val="1811957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D5F9-642F-7AD1-025B-F7E71D2062C3}"/>
              </a:ext>
            </a:extLst>
          </p:cNvPr>
          <p:cNvSpPr>
            <a:spLocks noGrp="1"/>
          </p:cNvSpPr>
          <p:nvPr>
            <p:ph type="ctrTitle"/>
          </p:nvPr>
        </p:nvSpPr>
        <p:spPr>
          <a:xfrm>
            <a:off x="1990165" y="0"/>
            <a:ext cx="7197726" cy="868090"/>
          </a:xfrm>
        </p:spPr>
        <p:txBody>
          <a:bodyPr>
            <a:normAutofit/>
          </a:bodyPr>
          <a:lstStyle/>
          <a:p>
            <a:r>
              <a:rPr lang="en-IN" sz="4000" b="1">
                <a:latin typeface="Algerian" panose="04020705040A02060702" pitchFamily="82" charset="0"/>
              </a:rPr>
              <a:t>Mitigation techniques</a:t>
            </a:r>
          </a:p>
        </p:txBody>
      </p:sp>
      <p:graphicFrame>
        <p:nvGraphicFramePr>
          <p:cNvPr id="4" name="Table 3">
            <a:extLst>
              <a:ext uri="{FF2B5EF4-FFF2-40B4-BE49-F238E27FC236}">
                <a16:creationId xmlns:a16="http://schemas.microsoft.com/office/drawing/2014/main" id="{3D077BEF-42B5-71F5-CC2D-65C37AD73A04}"/>
              </a:ext>
            </a:extLst>
          </p:cNvPr>
          <p:cNvGraphicFramePr>
            <a:graphicFrameLocks noGrp="1"/>
          </p:cNvGraphicFramePr>
          <p:nvPr>
            <p:extLst>
              <p:ext uri="{D42A27DB-BD31-4B8C-83A1-F6EECF244321}">
                <p14:modId xmlns:p14="http://schemas.microsoft.com/office/powerpoint/2010/main" val="3776151139"/>
              </p:ext>
            </p:extLst>
          </p:nvPr>
        </p:nvGraphicFramePr>
        <p:xfrm>
          <a:off x="636494" y="1022583"/>
          <a:ext cx="10892118" cy="5763451"/>
        </p:xfrm>
        <a:graphic>
          <a:graphicData uri="http://schemas.openxmlformats.org/drawingml/2006/table">
            <a:tbl>
              <a:tblPr firstRow="1" bandRow="1">
                <a:tableStyleId>{5C22544A-7EE6-4342-B048-85BDC9FD1C3A}</a:tableStyleId>
              </a:tblPr>
              <a:tblGrid>
                <a:gridCol w="2797560">
                  <a:extLst>
                    <a:ext uri="{9D8B030D-6E8A-4147-A177-3AD203B41FA5}">
                      <a16:colId xmlns:a16="http://schemas.microsoft.com/office/drawing/2014/main" val="1740042335"/>
                    </a:ext>
                  </a:extLst>
                </a:gridCol>
                <a:gridCol w="2698186">
                  <a:extLst>
                    <a:ext uri="{9D8B030D-6E8A-4147-A177-3AD203B41FA5}">
                      <a16:colId xmlns:a16="http://schemas.microsoft.com/office/drawing/2014/main" val="107416862"/>
                    </a:ext>
                  </a:extLst>
                </a:gridCol>
                <a:gridCol w="2698186">
                  <a:extLst>
                    <a:ext uri="{9D8B030D-6E8A-4147-A177-3AD203B41FA5}">
                      <a16:colId xmlns:a16="http://schemas.microsoft.com/office/drawing/2014/main" val="1625284827"/>
                    </a:ext>
                  </a:extLst>
                </a:gridCol>
                <a:gridCol w="2698186">
                  <a:extLst>
                    <a:ext uri="{9D8B030D-6E8A-4147-A177-3AD203B41FA5}">
                      <a16:colId xmlns:a16="http://schemas.microsoft.com/office/drawing/2014/main" val="2013058724"/>
                    </a:ext>
                  </a:extLst>
                </a:gridCol>
              </a:tblGrid>
              <a:tr h="328295">
                <a:tc>
                  <a:txBody>
                    <a:bodyPr/>
                    <a:lstStyle/>
                    <a:p>
                      <a:r>
                        <a:rPr lang="en-IN" sz="1800">
                          <a:latin typeface="Bahnschrift Light Condensed" panose="020B0502040204020203" pitchFamily="34" charset="0"/>
                        </a:rPr>
                        <a:t>Susceptibility class</a:t>
                      </a:r>
                    </a:p>
                  </a:txBody>
                  <a:tcPr/>
                </a:tc>
                <a:tc>
                  <a:txBody>
                    <a:bodyPr/>
                    <a:lstStyle/>
                    <a:p>
                      <a:r>
                        <a:rPr lang="en-IN" sz="1800">
                          <a:latin typeface="Bahnschrift Light Condensed" panose="020B0502040204020203" pitchFamily="34" charset="0"/>
                        </a:rPr>
                        <a:t>Region</a:t>
                      </a:r>
                    </a:p>
                  </a:txBody>
                  <a:tcPr/>
                </a:tc>
                <a:tc>
                  <a:txBody>
                    <a:bodyPr/>
                    <a:lstStyle/>
                    <a:p>
                      <a:r>
                        <a:rPr lang="en-IN" sz="1800">
                          <a:latin typeface="Bahnschrift Light Condensed" panose="020B0502040204020203" pitchFamily="34" charset="0"/>
                        </a:rPr>
                        <a:t>Mitigation techniques</a:t>
                      </a:r>
                    </a:p>
                  </a:txBody>
                  <a:tcPr/>
                </a:tc>
                <a:tc>
                  <a:txBody>
                    <a:bodyPr/>
                    <a:lstStyle/>
                    <a:p>
                      <a:r>
                        <a:rPr lang="en-IN" sz="1800">
                          <a:latin typeface="Bahnschrift Light Condensed" panose="020B0502040204020203" pitchFamily="34" charset="0"/>
                        </a:rPr>
                        <a:t>Strategies</a:t>
                      </a:r>
                    </a:p>
                  </a:txBody>
                  <a:tcPr/>
                </a:tc>
                <a:extLst>
                  <a:ext uri="{0D108BD9-81ED-4DB2-BD59-A6C34878D82A}">
                    <a16:rowId xmlns:a16="http://schemas.microsoft.com/office/drawing/2014/main" val="2580875756"/>
                  </a:ext>
                </a:extLst>
              </a:tr>
              <a:tr h="837595">
                <a:tc>
                  <a:txBody>
                    <a:bodyPr/>
                    <a:lstStyle/>
                    <a:p>
                      <a:r>
                        <a:rPr lang="en-IN" sz="1800">
                          <a:latin typeface="Bahnschrift Light Condensed" panose="020B0502040204020203" pitchFamily="34" charset="0"/>
                        </a:rPr>
                        <a:t>Very High Susceptibility</a:t>
                      </a:r>
                    </a:p>
                    <a:p>
                      <a:r>
                        <a:rPr lang="en-IN" sz="1800">
                          <a:latin typeface="Bahnschrift Light Condensed" panose="020B0502040204020203" pitchFamily="34" charset="0"/>
                        </a:rPr>
                        <a:t>(0.8-1)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spc="-85">
                          <a:latin typeface="Bahnschrift Light Condensed" panose="020B0502040204020203" pitchFamily="34" charset="0"/>
                          <a:cs typeface="Bahnschrift"/>
                        </a:rPr>
                        <a:t>Chamba,</a:t>
                      </a:r>
                      <a:r>
                        <a:rPr lang="es-ES" sz="1800" spc="70">
                          <a:latin typeface="Bahnschrift Light Condensed" panose="020B0502040204020203" pitchFamily="34" charset="0"/>
                          <a:cs typeface="Bahnschrift"/>
                        </a:rPr>
                        <a:t> </a:t>
                      </a:r>
                      <a:r>
                        <a:rPr lang="es-ES" sz="1800" spc="-10" err="1">
                          <a:latin typeface="Bahnschrift Light Condensed" panose="020B0502040204020203" pitchFamily="34" charset="0"/>
                          <a:cs typeface="Bahnschrift"/>
                        </a:rPr>
                        <a:t>parts</a:t>
                      </a:r>
                      <a:r>
                        <a:rPr lang="es-ES" sz="1800" spc="500">
                          <a:latin typeface="Bahnschrift Light Condensed" panose="020B0502040204020203" pitchFamily="34" charset="0"/>
                          <a:cs typeface="Bahnschrift"/>
                        </a:rPr>
                        <a:t> </a:t>
                      </a:r>
                      <a:r>
                        <a:rPr lang="es-ES" sz="1800" spc="-30" err="1">
                          <a:latin typeface="Bahnschrift Light Condensed" panose="020B0502040204020203" pitchFamily="34" charset="0"/>
                          <a:cs typeface="Bahnschrift"/>
                        </a:rPr>
                        <a:t>of</a:t>
                      </a:r>
                      <a:r>
                        <a:rPr lang="es-ES" sz="1800" spc="-15">
                          <a:latin typeface="Bahnschrift Light Condensed" panose="020B0502040204020203" pitchFamily="34" charset="0"/>
                          <a:cs typeface="Bahnschrift"/>
                        </a:rPr>
                        <a:t> </a:t>
                      </a:r>
                      <a:r>
                        <a:rPr lang="es-ES" sz="1800" spc="-70" err="1">
                          <a:latin typeface="Bahnschrift Light Condensed" panose="020B0502040204020203" pitchFamily="34" charset="0"/>
                          <a:cs typeface="Bahnschrift"/>
                        </a:rPr>
                        <a:t>Kangra</a:t>
                      </a:r>
                      <a:r>
                        <a:rPr lang="es-ES" sz="1800" spc="-70">
                          <a:latin typeface="Bahnschrift Light Condensed" panose="020B0502040204020203" pitchFamily="34" charset="0"/>
                          <a:cs typeface="Bahnschrift"/>
                        </a:rPr>
                        <a:t>,</a:t>
                      </a:r>
                      <a:r>
                        <a:rPr lang="es-ES" sz="1800" spc="30">
                          <a:latin typeface="Bahnschrift Light Condensed" panose="020B0502040204020203" pitchFamily="34" charset="0"/>
                          <a:cs typeface="Bahnschrift"/>
                        </a:rPr>
                        <a:t> </a:t>
                      </a:r>
                      <a:r>
                        <a:rPr lang="es-ES" sz="1800" spc="-70">
                          <a:latin typeface="Bahnschrift Light Condensed" panose="020B0502040204020203" pitchFamily="34" charset="0"/>
                          <a:cs typeface="Bahnschrift"/>
                        </a:rPr>
                        <a:t>Una,</a:t>
                      </a:r>
                      <a:r>
                        <a:rPr lang="es-ES" sz="1800" spc="500">
                          <a:latin typeface="Bahnschrift Light Condensed" panose="020B0502040204020203" pitchFamily="34" charset="0"/>
                          <a:cs typeface="Bahnschrift"/>
                        </a:rPr>
                        <a:t> </a:t>
                      </a:r>
                      <a:r>
                        <a:rPr lang="es-ES" sz="1800" spc="-75" err="1">
                          <a:latin typeface="Bahnschrift Light Condensed" panose="020B0502040204020203" pitchFamily="34" charset="0"/>
                          <a:cs typeface="Bahnschrift"/>
                        </a:rPr>
                        <a:t>Solan</a:t>
                      </a:r>
                      <a:r>
                        <a:rPr lang="es-ES" sz="1800" spc="35">
                          <a:latin typeface="Bahnschrift Light Condensed" panose="020B0502040204020203" pitchFamily="34" charset="0"/>
                          <a:cs typeface="Bahnschrift"/>
                        </a:rPr>
                        <a:t> </a:t>
                      </a:r>
                      <a:r>
                        <a:rPr lang="es-ES" sz="1800" spc="-25">
                          <a:latin typeface="Bahnschrift Light Condensed" panose="020B0502040204020203" pitchFamily="34" charset="0"/>
                          <a:cs typeface="Bahnschrift"/>
                        </a:rPr>
                        <a:t>(Orange</a:t>
                      </a:r>
                      <a:r>
                        <a:rPr lang="es-ES" sz="1800" spc="500">
                          <a:latin typeface="Bahnschrift Light Condensed" panose="020B0502040204020203" pitchFamily="34" charset="0"/>
                          <a:cs typeface="Bahnschrift"/>
                        </a:rPr>
                        <a:t> </a:t>
                      </a:r>
                      <a:r>
                        <a:rPr lang="es-ES" sz="1800" spc="-35" err="1">
                          <a:latin typeface="Bahnschrift Light Condensed" panose="020B0502040204020203" pitchFamily="34" charset="0"/>
                          <a:cs typeface="Bahnschrift"/>
                        </a:rPr>
                        <a:t>to</a:t>
                      </a:r>
                      <a:r>
                        <a:rPr lang="es-ES" sz="1800">
                          <a:latin typeface="Bahnschrift Light Condensed" panose="020B0502040204020203" pitchFamily="34" charset="0"/>
                          <a:cs typeface="Bahnschrift"/>
                        </a:rPr>
                        <a:t> </a:t>
                      </a:r>
                      <a:r>
                        <a:rPr lang="es-ES" sz="1800" spc="-80">
                          <a:latin typeface="Bahnschrift Light Condensed" panose="020B0502040204020203" pitchFamily="34" charset="0"/>
                          <a:cs typeface="Bahnschrift"/>
                        </a:rPr>
                        <a:t>Red</a:t>
                      </a:r>
                      <a:r>
                        <a:rPr lang="es-ES" sz="1800" spc="5">
                          <a:latin typeface="Bahnschrift Light Condensed" panose="020B0502040204020203" pitchFamily="34" charset="0"/>
                          <a:cs typeface="Bahnschrift"/>
                        </a:rPr>
                        <a:t> </a:t>
                      </a:r>
                      <a:r>
                        <a:rPr lang="es-ES" sz="1800" spc="-10" err="1">
                          <a:latin typeface="Bahnschrift Light Condensed" panose="020B0502040204020203" pitchFamily="34" charset="0"/>
                          <a:cs typeface="Bahnschrift"/>
                        </a:rPr>
                        <a:t>Zones</a:t>
                      </a:r>
                      <a:r>
                        <a:rPr lang="es-ES" sz="1800" spc="-10">
                          <a:latin typeface="Bahnschrift Light Condensed" panose="020B0502040204020203" pitchFamily="34" charset="0"/>
                          <a:cs typeface="Bahnschrift"/>
                        </a:rPr>
                        <a:t>)</a:t>
                      </a:r>
                      <a:endParaRPr lang="es-ES" sz="1800">
                        <a:latin typeface="Bahnschrift Light Condensed" panose="020B0502040204020203" pitchFamily="34" charset="0"/>
                        <a:cs typeface="Bahnschrift"/>
                      </a:endParaRPr>
                    </a:p>
                    <a:p>
                      <a:endParaRPr lang="en-IN" sz="1800">
                        <a:latin typeface="Bahnschrift Light Condensed" panose="020B0502040204020203" pitchFamily="34" charset="0"/>
                      </a:endParaRPr>
                    </a:p>
                  </a:txBody>
                  <a:tcPr/>
                </a:tc>
                <a:tc>
                  <a:txBody>
                    <a:bodyPr/>
                    <a:lstStyle/>
                    <a:p>
                      <a:r>
                        <a:rPr lang="en-IN" sz="1800" spc="-70">
                          <a:latin typeface="Bahnschrift Light Condensed" panose="020B0502040204020203" pitchFamily="34" charset="0"/>
                          <a:cs typeface="Bahnschrift"/>
                        </a:rPr>
                        <a:t>-Deep</a:t>
                      </a:r>
                      <a:r>
                        <a:rPr lang="en-IN" sz="1800" spc="-10">
                          <a:latin typeface="Bahnschrift Light Condensed" panose="020B0502040204020203" pitchFamily="34" charset="0"/>
                          <a:cs typeface="Bahnschrift"/>
                        </a:rPr>
                        <a:t> Retaining</a:t>
                      </a:r>
                      <a:r>
                        <a:rPr lang="en-IN" sz="1800" spc="500">
                          <a:latin typeface="Bahnschrift Light Condensed" panose="020B0502040204020203" pitchFamily="34" charset="0"/>
                          <a:cs typeface="Bahnschrift"/>
                        </a:rPr>
                        <a:t> </a:t>
                      </a:r>
                      <a:r>
                        <a:rPr lang="en-IN" sz="1800" spc="-70">
                          <a:latin typeface="Bahnschrift Light Condensed" panose="020B0502040204020203" pitchFamily="34" charset="0"/>
                          <a:cs typeface="Bahnschrift"/>
                        </a:rPr>
                        <a:t>Walls</a:t>
                      </a:r>
                    </a:p>
                    <a:p>
                      <a:r>
                        <a:rPr lang="en-US" sz="1800" spc="-70">
                          <a:latin typeface="Bahnschrift Light Condensed" panose="020B0502040204020203" pitchFamily="34" charset="0"/>
                          <a:cs typeface="Bahnschrift"/>
                        </a:rPr>
                        <a:t>-Slope</a:t>
                      </a:r>
                      <a:r>
                        <a:rPr lang="en-US" sz="1800" spc="45">
                          <a:latin typeface="Bahnschrift Light Condensed" panose="020B0502040204020203" pitchFamily="34" charset="0"/>
                          <a:cs typeface="Bahnschrift"/>
                        </a:rPr>
                        <a:t> </a:t>
                      </a:r>
                      <a:r>
                        <a:rPr lang="en-US" sz="1800" spc="-60">
                          <a:latin typeface="Bahnschrift Light Condensed" panose="020B0502040204020203" pitchFamily="34" charset="0"/>
                          <a:cs typeface="Bahnschrift"/>
                        </a:rPr>
                        <a:t>Stabilization</a:t>
                      </a:r>
                      <a:r>
                        <a:rPr lang="en-US" sz="1800" spc="500">
                          <a:latin typeface="Bahnschrift Light Condensed" panose="020B0502040204020203" pitchFamily="34" charset="0"/>
                          <a:cs typeface="Bahnschrift"/>
                        </a:rPr>
                        <a:t> </a:t>
                      </a:r>
                      <a:r>
                        <a:rPr lang="en-US" sz="1800" spc="-75">
                          <a:latin typeface="Bahnschrift Light Condensed" panose="020B0502040204020203" pitchFamily="34" charset="0"/>
                          <a:cs typeface="Bahnschrift"/>
                        </a:rPr>
                        <a:t>through</a:t>
                      </a:r>
                      <a:r>
                        <a:rPr lang="en-US" sz="1800" spc="45">
                          <a:latin typeface="Bahnschrift Light Condensed" panose="020B0502040204020203" pitchFamily="34" charset="0"/>
                          <a:cs typeface="Bahnschrift"/>
                        </a:rPr>
                        <a:t> </a:t>
                      </a:r>
                      <a:r>
                        <a:rPr lang="en-US" sz="1800" spc="-80">
                          <a:latin typeface="Bahnschrift Light Condensed" panose="020B0502040204020203" pitchFamily="34" charset="0"/>
                          <a:cs typeface="Bahnschrift"/>
                        </a:rPr>
                        <a:t>Rock</a:t>
                      </a:r>
                      <a:r>
                        <a:rPr lang="en-US" sz="1800" spc="60">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Bolts</a:t>
                      </a:r>
                      <a:endParaRPr lang="en-IN" sz="1800" b="1">
                        <a:latin typeface="Bahnschrift Light Condensed" panose="020B0502040204020203" pitchFamily="34" charset="0"/>
                      </a:endParaRPr>
                    </a:p>
                  </a:txBody>
                  <a:tcPr/>
                </a:tc>
                <a:tc>
                  <a:txBody>
                    <a:bodyPr/>
                    <a:lstStyle/>
                    <a:p>
                      <a:r>
                        <a:rPr lang="en-IN" sz="1800" spc="-70">
                          <a:latin typeface="Bahnschrift Light Condensed" panose="020B0502040204020203" pitchFamily="34" charset="0"/>
                          <a:cs typeface="Bahnschrift"/>
                        </a:rPr>
                        <a:t>-Enforce</a:t>
                      </a:r>
                      <a:r>
                        <a:rPr lang="en-IN" sz="1800" spc="15">
                          <a:latin typeface="Bahnschrift Light Condensed" panose="020B0502040204020203" pitchFamily="34" charset="0"/>
                          <a:cs typeface="Bahnschrift"/>
                        </a:rPr>
                        <a:t> </a:t>
                      </a:r>
                      <a:r>
                        <a:rPr lang="en-IN" sz="1800" spc="-50">
                          <a:latin typeface="Bahnschrift Light Condensed" panose="020B0502040204020203" pitchFamily="34" charset="0"/>
                          <a:cs typeface="Bahnschrift"/>
                        </a:rPr>
                        <a:t>Strict</a:t>
                      </a:r>
                      <a:r>
                        <a:rPr lang="en-IN" sz="1800" spc="50">
                          <a:latin typeface="Bahnschrift Light Condensed" panose="020B0502040204020203" pitchFamily="34" charset="0"/>
                          <a:cs typeface="Bahnschrift"/>
                        </a:rPr>
                        <a:t> </a:t>
                      </a:r>
                      <a:r>
                        <a:rPr lang="en-IN" sz="1800" spc="-65">
                          <a:latin typeface="Bahnschrift Light Condensed" panose="020B0502040204020203" pitchFamily="34" charset="0"/>
                          <a:cs typeface="Bahnschrift"/>
                        </a:rPr>
                        <a:t>Zoning</a:t>
                      </a:r>
                      <a:r>
                        <a:rPr lang="en-IN" sz="1800" spc="500">
                          <a:latin typeface="Bahnschrift Light Condensed" panose="020B0502040204020203" pitchFamily="34" charset="0"/>
                          <a:cs typeface="Bahnschrift"/>
                        </a:rPr>
                        <a:t> </a:t>
                      </a:r>
                      <a:r>
                        <a:rPr lang="en-IN" sz="1800" spc="-70">
                          <a:latin typeface="Bahnschrift Light Condensed" panose="020B0502040204020203" pitchFamily="34" charset="0"/>
                          <a:cs typeface="Bahnschrift"/>
                        </a:rPr>
                        <a:t>Regulations</a:t>
                      </a:r>
                    </a:p>
                    <a:p>
                      <a:r>
                        <a:rPr lang="en-US" sz="1800" spc="-50">
                          <a:latin typeface="Bahnschrift Light Condensed" panose="020B0502040204020203" pitchFamily="34" charset="0"/>
                          <a:cs typeface="Bahnschrift"/>
                        </a:rPr>
                        <a:t>-Early</a:t>
                      </a:r>
                      <a:r>
                        <a:rPr lang="en-US" sz="1800" spc="500">
                          <a:latin typeface="Bahnschrift Light Condensed" panose="020B0502040204020203" pitchFamily="34" charset="0"/>
                          <a:cs typeface="Bahnschrift"/>
                        </a:rPr>
                        <a:t> </a:t>
                      </a:r>
                      <a:r>
                        <a:rPr lang="en-US" sz="1800" spc="-70">
                          <a:latin typeface="Bahnschrift Light Condensed" panose="020B0502040204020203" pitchFamily="34" charset="0"/>
                          <a:cs typeface="Bahnschrift"/>
                        </a:rPr>
                        <a:t>Warning</a:t>
                      </a:r>
                      <a:r>
                        <a:rPr lang="en-US" sz="1800" spc="-5">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Systems:</a:t>
                      </a:r>
                      <a:r>
                        <a:rPr lang="en-US" sz="1800" spc="500">
                          <a:latin typeface="Bahnschrift Light Condensed" panose="020B0502040204020203" pitchFamily="34" charset="0"/>
                          <a:cs typeface="Bahnschrift"/>
                        </a:rPr>
                        <a:t> </a:t>
                      </a:r>
                      <a:r>
                        <a:rPr lang="en-US" sz="1800" spc="-60">
                          <a:latin typeface="Bahnschrift Light Condensed" panose="020B0502040204020203" pitchFamily="34" charset="0"/>
                          <a:cs typeface="Bahnschrift"/>
                        </a:rPr>
                        <a:t>Install</a:t>
                      </a:r>
                      <a:r>
                        <a:rPr lang="en-US" sz="1800" spc="90">
                          <a:latin typeface="Bahnschrift Light Condensed" panose="020B0502040204020203" pitchFamily="34" charset="0"/>
                          <a:cs typeface="Bahnschrift"/>
                        </a:rPr>
                        <a:t> </a:t>
                      </a:r>
                      <a:r>
                        <a:rPr lang="en-US" sz="1800" spc="-100">
                          <a:latin typeface="Bahnschrift Light Condensed" panose="020B0502040204020203" pitchFamily="34" charset="0"/>
                          <a:cs typeface="Bahnschrift"/>
                        </a:rPr>
                        <a:t>GPS-</a:t>
                      </a:r>
                      <a:r>
                        <a:rPr lang="en-US" sz="1800" spc="-10">
                          <a:latin typeface="Bahnschrift Light Condensed" panose="020B0502040204020203" pitchFamily="34" charset="0"/>
                          <a:cs typeface="Bahnschrift"/>
                        </a:rPr>
                        <a:t>based</a:t>
                      </a:r>
                      <a:r>
                        <a:rPr lang="en-US" sz="1800" spc="500">
                          <a:latin typeface="Bahnschrift Light Condensed" panose="020B0502040204020203" pitchFamily="34" charset="0"/>
                          <a:cs typeface="Bahnschrift"/>
                        </a:rPr>
                        <a:t> </a:t>
                      </a:r>
                      <a:endParaRPr lang="en-IN" sz="1800">
                        <a:latin typeface="Bahnschrift Light Condensed" panose="020B0502040204020203" pitchFamily="34" charset="0"/>
                      </a:endParaRPr>
                    </a:p>
                  </a:txBody>
                  <a:tcPr/>
                </a:tc>
                <a:extLst>
                  <a:ext uri="{0D108BD9-81ED-4DB2-BD59-A6C34878D82A}">
                    <a16:rowId xmlns:a16="http://schemas.microsoft.com/office/drawing/2014/main" val="3475398158"/>
                  </a:ext>
                </a:extLst>
              </a:tr>
              <a:tr h="82073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High Susceptibility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(0.6-0.8)</a:t>
                      </a:r>
                    </a:p>
                    <a:p>
                      <a:endParaRPr lang="en-IN" sz="1800">
                        <a:latin typeface="Bahnschrift Light Condensed" panose="020B0502040204020203"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spc="-90">
                          <a:latin typeface="Bahnschrift Light Condensed" panose="020B0502040204020203" pitchFamily="34" charset="0"/>
                          <a:cs typeface="Bahnschrift"/>
                        </a:rPr>
                        <a:t>Lower</a:t>
                      </a:r>
                      <a:r>
                        <a:rPr lang="en-US" sz="1800" spc="35">
                          <a:latin typeface="Bahnschrift Light Condensed" panose="020B0502040204020203" pitchFamily="34" charset="0"/>
                          <a:cs typeface="Bahnschrift"/>
                        </a:rPr>
                        <a:t> </a:t>
                      </a:r>
                      <a:r>
                        <a:rPr lang="en-US" sz="1800" spc="-80">
                          <a:latin typeface="Bahnschrift Light Condensed" panose="020B0502040204020203" pitchFamily="34" charset="0"/>
                          <a:cs typeface="Bahnschrift"/>
                        </a:rPr>
                        <a:t>Kinnaur,</a:t>
                      </a:r>
                      <a:r>
                        <a:rPr lang="en-US" sz="1800" spc="500">
                          <a:latin typeface="Bahnschrift Light Condensed" panose="020B0502040204020203" pitchFamily="34" charset="0"/>
                          <a:cs typeface="Bahnschrift"/>
                        </a:rPr>
                        <a:t> </a:t>
                      </a:r>
                      <a:r>
                        <a:rPr lang="en-US" sz="1800" spc="-75">
                          <a:latin typeface="Bahnschrift Light Condensed" panose="020B0502040204020203" pitchFamily="34" charset="0"/>
                          <a:cs typeface="Bahnschrift"/>
                        </a:rPr>
                        <a:t>South</a:t>
                      </a:r>
                      <a:r>
                        <a:rPr lang="en-US" sz="1800" spc="40">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Shimla,</a:t>
                      </a:r>
                      <a:r>
                        <a:rPr lang="en-US" sz="1800" spc="500">
                          <a:latin typeface="Bahnschrift Light Condensed" panose="020B0502040204020203" pitchFamily="34" charset="0"/>
                          <a:cs typeface="Bahnschrift"/>
                        </a:rPr>
                        <a:t> </a:t>
                      </a:r>
                      <a:r>
                        <a:rPr lang="en-US" sz="1800" spc="-80">
                          <a:latin typeface="Bahnschrift Light Condensed" panose="020B0502040204020203" pitchFamily="34" charset="0"/>
                          <a:cs typeface="Bahnschrift"/>
                        </a:rPr>
                        <a:t>Sirmaur,</a:t>
                      </a:r>
                      <a:r>
                        <a:rPr lang="en-US" sz="1800" spc="90">
                          <a:latin typeface="Bahnschrift Light Condensed" panose="020B0502040204020203" pitchFamily="34" charset="0"/>
                          <a:cs typeface="Bahnschrift"/>
                        </a:rPr>
                        <a:t> </a:t>
                      </a:r>
                      <a:r>
                        <a:rPr lang="en-US" sz="1800" spc="-60">
                          <a:latin typeface="Bahnschrift Light Condensed" panose="020B0502040204020203" pitchFamily="34" charset="0"/>
                          <a:cs typeface="Bahnschrift"/>
                        </a:rPr>
                        <a:t>Solan</a:t>
                      </a:r>
                      <a:r>
                        <a:rPr lang="en-US" sz="1800" spc="500">
                          <a:latin typeface="Bahnschrift Light Condensed" panose="020B0502040204020203" pitchFamily="34" charset="0"/>
                          <a:cs typeface="Bahnschrift"/>
                        </a:rPr>
                        <a:t> </a:t>
                      </a:r>
                      <a:r>
                        <a:rPr lang="en-US" sz="1800" spc="-70">
                          <a:latin typeface="Bahnschrift Light Condensed" panose="020B0502040204020203" pitchFamily="34" charset="0"/>
                          <a:cs typeface="Bahnschrift"/>
                        </a:rPr>
                        <a:t>(Yellow</a:t>
                      </a:r>
                      <a:r>
                        <a:rPr lang="en-US" sz="1800" spc="5">
                          <a:latin typeface="Bahnschrift Light Condensed" panose="020B0502040204020203" pitchFamily="34" charset="0"/>
                          <a:cs typeface="Bahnschrift"/>
                        </a:rPr>
                        <a:t> </a:t>
                      </a:r>
                      <a:r>
                        <a:rPr lang="en-US" sz="1800" spc="-40">
                          <a:latin typeface="Bahnschrift Light Condensed" panose="020B0502040204020203" pitchFamily="34" charset="0"/>
                          <a:cs typeface="Bahnschrift"/>
                        </a:rPr>
                        <a:t>Zones)</a:t>
                      </a:r>
                      <a:endParaRPr lang="en-US" sz="1800">
                        <a:latin typeface="Bahnschrift Light Condensed" panose="020B0502040204020203" pitchFamily="34" charset="0"/>
                        <a:cs typeface="Bahnschrift"/>
                      </a:endParaRPr>
                    </a:p>
                    <a:p>
                      <a:endParaRPr lang="en-IN" sz="1800">
                        <a:latin typeface="Bahnschrift Light Condensed" panose="020B0502040204020203" pitchFamily="34" charset="0"/>
                      </a:endParaRPr>
                    </a:p>
                  </a:txBody>
                  <a:tcPr/>
                </a:tc>
                <a:tc>
                  <a:txBody>
                    <a:bodyPr/>
                    <a:lstStyle/>
                    <a:p>
                      <a:r>
                        <a:rPr lang="en-US" sz="1800" spc="-75">
                          <a:latin typeface="Bahnschrift Light Condensed" panose="020B0502040204020203" pitchFamily="34" charset="0"/>
                          <a:cs typeface="Bahnschrift"/>
                        </a:rPr>
                        <a:t>-Medium</a:t>
                      </a:r>
                      <a:r>
                        <a:rPr lang="en-US" sz="1800" spc="10">
                          <a:latin typeface="Bahnschrift Light Condensed" panose="020B0502040204020203" pitchFamily="34" charset="0"/>
                          <a:cs typeface="Bahnschrift"/>
                        </a:rPr>
                        <a:t> </a:t>
                      </a:r>
                      <a:r>
                        <a:rPr lang="en-US" sz="1800" spc="-45">
                          <a:latin typeface="Bahnschrift Light Condensed" panose="020B0502040204020203" pitchFamily="34" charset="0"/>
                          <a:cs typeface="Bahnschrift"/>
                        </a:rPr>
                        <a:t>Retaining</a:t>
                      </a:r>
                      <a:r>
                        <a:rPr lang="en-US" sz="1800" spc="500">
                          <a:latin typeface="Bahnschrift Light Condensed" panose="020B0502040204020203" pitchFamily="34" charset="0"/>
                          <a:cs typeface="Bahnschrift"/>
                        </a:rPr>
                        <a:t> </a:t>
                      </a:r>
                      <a:r>
                        <a:rPr lang="en-US" sz="1800" spc="-65">
                          <a:latin typeface="Bahnschrift Light Condensed" panose="020B0502040204020203" pitchFamily="34" charset="0"/>
                          <a:cs typeface="Bahnschrift"/>
                        </a:rPr>
                        <a:t>Walls</a:t>
                      </a:r>
                      <a:r>
                        <a:rPr lang="en-US" sz="1800" spc="-10">
                          <a:latin typeface="Bahnschrift Light Condensed" panose="020B0502040204020203" pitchFamily="34" charset="0"/>
                          <a:cs typeface="Bahnschrift"/>
                        </a:rPr>
                        <a:t> </a:t>
                      </a:r>
                      <a:r>
                        <a:rPr lang="en-US" sz="1800" spc="-65">
                          <a:latin typeface="Bahnschrift Light Condensed" panose="020B0502040204020203" pitchFamily="34" charset="0"/>
                          <a:cs typeface="Bahnschrift"/>
                        </a:rPr>
                        <a:t>and</a:t>
                      </a:r>
                      <a:r>
                        <a:rPr lang="en-US" sz="1800" spc="15">
                          <a:latin typeface="Bahnschrift Light Condensed" panose="020B0502040204020203" pitchFamily="34" charset="0"/>
                          <a:cs typeface="Bahnschrift"/>
                        </a:rPr>
                        <a:t> </a:t>
                      </a:r>
                      <a:r>
                        <a:rPr lang="en-US" sz="1800" spc="-20">
                          <a:latin typeface="Bahnschrift Light Condensed" panose="020B0502040204020203" pitchFamily="34" charset="0"/>
                          <a:cs typeface="Bahnschrift"/>
                        </a:rPr>
                        <a:t>Soil</a:t>
                      </a:r>
                      <a:r>
                        <a:rPr lang="en-US" sz="1800" spc="500">
                          <a:latin typeface="Bahnschrift Light Condensed" panose="020B0502040204020203" pitchFamily="34" charset="0"/>
                          <a:cs typeface="Bahnschrift"/>
                        </a:rPr>
                        <a:t> </a:t>
                      </a:r>
                      <a:r>
                        <a:rPr lang="en-US" sz="1800" spc="-55">
                          <a:latin typeface="Bahnschrift Light Condensed" panose="020B0502040204020203" pitchFamily="34" charset="0"/>
                          <a:cs typeface="Bahnschrift"/>
                        </a:rPr>
                        <a:t>Nailing</a:t>
                      </a:r>
                    </a:p>
                    <a:p>
                      <a:r>
                        <a:rPr lang="en-IN" sz="1800" spc="-65">
                          <a:latin typeface="Bahnschrift Light Condensed" panose="020B0502040204020203" pitchFamily="34" charset="0"/>
                          <a:cs typeface="Bahnschrift"/>
                        </a:rPr>
                        <a:t>-Controlled</a:t>
                      </a:r>
                      <a:r>
                        <a:rPr lang="en-IN" sz="1800" spc="25">
                          <a:latin typeface="Bahnschrift Light Condensed" panose="020B0502040204020203" pitchFamily="34" charset="0"/>
                          <a:cs typeface="Bahnschrift"/>
                        </a:rPr>
                        <a:t> </a:t>
                      </a:r>
                      <a:r>
                        <a:rPr lang="en-IN" sz="1800" spc="-20">
                          <a:latin typeface="Bahnschrift Light Condensed" panose="020B0502040204020203" pitchFamily="34" charset="0"/>
                          <a:cs typeface="Bahnschrift"/>
                        </a:rPr>
                        <a:t>Slope</a:t>
                      </a:r>
                      <a:r>
                        <a:rPr lang="en-IN" sz="1800" spc="500">
                          <a:latin typeface="Bahnschrift Light Condensed" panose="020B0502040204020203" pitchFamily="34" charset="0"/>
                          <a:cs typeface="Bahnschrift"/>
                        </a:rPr>
                        <a:t> </a:t>
                      </a:r>
                      <a:r>
                        <a:rPr lang="en-IN" sz="1800" spc="-65">
                          <a:latin typeface="Bahnschrift Light Condensed" panose="020B0502040204020203" pitchFamily="34" charset="0"/>
                          <a:cs typeface="Bahnschrift"/>
                        </a:rPr>
                        <a:t>Regrading</a:t>
                      </a:r>
                      <a:endParaRPr lang="en-IN" sz="1800">
                        <a:latin typeface="Bahnschrift Light Condensed" panose="020B0502040204020203" pitchFamily="34" charset="0"/>
                      </a:endParaRPr>
                    </a:p>
                  </a:txBody>
                  <a:tcPr/>
                </a:tc>
                <a:tc>
                  <a:txBody>
                    <a:bodyPr/>
                    <a:lstStyle/>
                    <a:p>
                      <a:r>
                        <a:rPr lang="en-IN" sz="1800" spc="-75">
                          <a:latin typeface="Bahnschrift Light Condensed" panose="020B0502040204020203" pitchFamily="34" charset="0"/>
                          <a:cs typeface="Bahnschrift"/>
                        </a:rPr>
                        <a:t>-Land</a:t>
                      </a:r>
                      <a:r>
                        <a:rPr lang="en-IN" sz="1800" spc="20">
                          <a:latin typeface="Bahnschrift Light Condensed" panose="020B0502040204020203" pitchFamily="34" charset="0"/>
                          <a:cs typeface="Bahnschrift"/>
                        </a:rPr>
                        <a:t> </a:t>
                      </a:r>
                      <a:r>
                        <a:rPr lang="en-IN" sz="1800" spc="-85">
                          <a:latin typeface="Bahnschrift Light Condensed" panose="020B0502040204020203" pitchFamily="34" charset="0"/>
                          <a:cs typeface="Bahnschrift"/>
                        </a:rPr>
                        <a:t>Use</a:t>
                      </a:r>
                      <a:r>
                        <a:rPr lang="en-IN" sz="1800" spc="25">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Planning</a:t>
                      </a:r>
                    </a:p>
                    <a:p>
                      <a:r>
                        <a:rPr lang="en-US" sz="1800" spc="-65">
                          <a:latin typeface="Bahnschrift Light Condensed" panose="020B0502040204020203" pitchFamily="34" charset="0"/>
                          <a:cs typeface="Bahnschrift"/>
                        </a:rPr>
                        <a:t>-Regular</a:t>
                      </a:r>
                      <a:r>
                        <a:rPr lang="en-US" sz="1800" spc="20">
                          <a:latin typeface="Bahnschrift Light Condensed" panose="020B0502040204020203" pitchFamily="34" charset="0"/>
                          <a:cs typeface="Bahnschrift"/>
                        </a:rPr>
                        <a:t> </a:t>
                      </a:r>
                      <a:r>
                        <a:rPr lang="en-US" sz="1800" spc="-55">
                          <a:latin typeface="Bahnschrift Light Condensed" panose="020B0502040204020203" pitchFamily="34" charset="0"/>
                          <a:cs typeface="Bahnschrift"/>
                        </a:rPr>
                        <a:t>Maintenance</a:t>
                      </a:r>
                      <a:r>
                        <a:rPr lang="en-US" sz="1800" spc="500">
                          <a:latin typeface="Bahnschrift Light Condensed" panose="020B0502040204020203" pitchFamily="34" charset="0"/>
                          <a:cs typeface="Bahnschrift"/>
                        </a:rPr>
                        <a:t> </a:t>
                      </a:r>
                      <a:r>
                        <a:rPr lang="en-US" sz="1800" spc="-20">
                          <a:latin typeface="Bahnschrift Light Condensed" panose="020B0502040204020203" pitchFamily="34" charset="0"/>
                          <a:cs typeface="Bahnschrift"/>
                        </a:rPr>
                        <a:t>of</a:t>
                      </a:r>
                      <a:r>
                        <a:rPr lang="en-US" sz="1800" spc="-10">
                          <a:latin typeface="Bahnschrift Light Condensed" panose="020B0502040204020203" pitchFamily="34" charset="0"/>
                          <a:cs typeface="Bahnschrift"/>
                        </a:rPr>
                        <a:t> </a:t>
                      </a:r>
                      <a:r>
                        <a:rPr lang="en-US" sz="1800" spc="-70">
                          <a:latin typeface="Bahnschrift Light Condensed" panose="020B0502040204020203" pitchFamily="34" charset="0"/>
                          <a:cs typeface="Bahnschrift"/>
                        </a:rPr>
                        <a:t>Drainage</a:t>
                      </a:r>
                      <a:r>
                        <a:rPr lang="en-US" sz="1800">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Systems</a:t>
                      </a:r>
                      <a:endParaRPr lang="en-IN" sz="1800">
                        <a:latin typeface="Bahnschrift Light Condensed" panose="020B0502040204020203" pitchFamily="34" charset="0"/>
                      </a:endParaRPr>
                    </a:p>
                  </a:txBody>
                  <a:tcPr/>
                </a:tc>
                <a:extLst>
                  <a:ext uri="{0D108BD9-81ED-4DB2-BD59-A6C34878D82A}">
                    <a16:rowId xmlns:a16="http://schemas.microsoft.com/office/drawing/2014/main" val="4263604783"/>
                  </a:ext>
                </a:extLst>
              </a:tr>
              <a:tr h="10694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Moderate Susceptibility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(0.4-0.6)</a:t>
                      </a:r>
                    </a:p>
                    <a:p>
                      <a:endParaRPr lang="en-IN" sz="1800">
                        <a:latin typeface="Bahnschrift Light Condensed" panose="020B0502040204020203" pitchFamily="34" charset="0"/>
                      </a:endParaRPr>
                    </a:p>
                  </a:txBody>
                  <a:tcPr/>
                </a:tc>
                <a:tc>
                  <a:txBody>
                    <a:bodyPr/>
                    <a:lstStyle/>
                    <a:p>
                      <a:pPr marL="68580" marR="351790">
                        <a:lnSpc>
                          <a:spcPct val="101000"/>
                        </a:lnSpc>
                        <a:spcBef>
                          <a:spcPts val="5"/>
                        </a:spcBef>
                      </a:pPr>
                      <a:r>
                        <a:rPr lang="en-US" sz="1800" spc="-10">
                          <a:latin typeface="Bahnschrift Light Condensed" panose="020B0502040204020203" pitchFamily="34" charset="0"/>
                          <a:cs typeface="Bahnschrift"/>
                        </a:rPr>
                        <a:t>Mandi,</a:t>
                      </a:r>
                      <a:r>
                        <a:rPr lang="en-US" sz="1800" spc="500">
                          <a:latin typeface="Bahnschrift Light Condensed" panose="020B0502040204020203" pitchFamily="34" charset="0"/>
                          <a:cs typeface="Bahnschrift"/>
                        </a:rPr>
                        <a:t> </a:t>
                      </a:r>
                      <a:r>
                        <a:rPr lang="en-US" sz="1800" spc="-40">
                          <a:latin typeface="Bahnschrift Light Condensed" panose="020B0502040204020203" pitchFamily="34" charset="0"/>
                          <a:cs typeface="Bahnschrift"/>
                        </a:rPr>
                        <a:t>Bilaspur,</a:t>
                      </a:r>
                      <a:endParaRPr lang="en-US" sz="1800">
                        <a:latin typeface="Bahnschrift Light Condensed" panose="020B0502040204020203" pitchFamily="34" charset="0"/>
                        <a:cs typeface="Bahnschrift"/>
                      </a:endParaRPr>
                    </a:p>
                    <a:p>
                      <a:pPr marL="68580" marR="88900">
                        <a:lnSpc>
                          <a:spcPct val="100000"/>
                        </a:lnSpc>
                      </a:pPr>
                      <a:r>
                        <a:rPr lang="en-US" sz="1800" spc="-10">
                          <a:latin typeface="Bahnschrift Light Condensed" panose="020B0502040204020203" pitchFamily="34" charset="0"/>
                          <a:cs typeface="Bahnschrift"/>
                        </a:rPr>
                        <a:t>Hamirpur</a:t>
                      </a:r>
                      <a:r>
                        <a:rPr lang="en-US" sz="1800" spc="500">
                          <a:latin typeface="Bahnschrift Light Condensed" panose="020B0502040204020203" pitchFamily="34" charset="0"/>
                          <a:cs typeface="Bahnschrift"/>
                        </a:rPr>
                        <a:t> </a:t>
                      </a:r>
                      <a:r>
                        <a:rPr lang="en-US" sz="1800" spc="-70">
                          <a:latin typeface="Bahnschrift Light Condensed" panose="020B0502040204020203" pitchFamily="34" charset="0"/>
                          <a:cs typeface="Bahnschrift"/>
                        </a:rPr>
                        <a:t>(Green</a:t>
                      </a:r>
                      <a:r>
                        <a:rPr lang="en-US" sz="1800" spc="-10">
                          <a:latin typeface="Bahnschrift Light Condensed" panose="020B0502040204020203" pitchFamily="34" charset="0"/>
                          <a:cs typeface="Bahnschrift"/>
                        </a:rPr>
                        <a:t> </a:t>
                      </a:r>
                      <a:r>
                        <a:rPr lang="en-US" sz="1800" spc="-25">
                          <a:latin typeface="Bahnschrift Light Condensed" panose="020B0502040204020203" pitchFamily="34" charset="0"/>
                          <a:cs typeface="Bahnschrift"/>
                        </a:rPr>
                        <a:t>to</a:t>
                      </a:r>
                      <a:r>
                        <a:rPr lang="en-US" sz="1800" spc="-15">
                          <a:latin typeface="Bahnschrift Light Condensed" panose="020B0502040204020203" pitchFamily="34" charset="0"/>
                          <a:cs typeface="Bahnschrift"/>
                        </a:rPr>
                        <a:t> </a:t>
                      </a:r>
                      <a:r>
                        <a:rPr lang="en-US" sz="1800" spc="-65">
                          <a:latin typeface="Bahnschrift Light Condensed" panose="020B0502040204020203" pitchFamily="34" charset="0"/>
                          <a:cs typeface="Bahnschrift"/>
                        </a:rPr>
                        <a:t>Light</a:t>
                      </a:r>
                      <a:r>
                        <a:rPr lang="en-US" sz="1800" spc="500">
                          <a:latin typeface="Bahnschrift Light Condensed" panose="020B0502040204020203" pitchFamily="34" charset="0"/>
                          <a:cs typeface="Bahnschrift"/>
                        </a:rPr>
                        <a:t> </a:t>
                      </a:r>
                      <a:r>
                        <a:rPr lang="en-US" sz="1800" spc="-70">
                          <a:latin typeface="Bahnschrift Light Condensed" panose="020B0502040204020203" pitchFamily="34" charset="0"/>
                          <a:cs typeface="Bahnschrift"/>
                        </a:rPr>
                        <a:t>Blue</a:t>
                      </a:r>
                      <a:r>
                        <a:rPr lang="en-US" sz="1800" spc="25">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Zones)</a:t>
                      </a:r>
                      <a:endParaRPr lang="en-US" sz="1800">
                        <a:latin typeface="Bahnschrift Light Condensed" panose="020B0502040204020203" pitchFamily="34" charset="0"/>
                        <a:cs typeface="Bahnschrift"/>
                      </a:endParaRPr>
                    </a:p>
                    <a:p>
                      <a:endParaRPr lang="en-IN" sz="1800">
                        <a:latin typeface="Bahnschrift Light Condensed" panose="020B0502040204020203" pitchFamily="34" charset="0"/>
                      </a:endParaRPr>
                    </a:p>
                  </a:txBody>
                  <a:tcPr/>
                </a:tc>
                <a:tc>
                  <a:txBody>
                    <a:bodyPr/>
                    <a:lstStyle/>
                    <a:p>
                      <a:r>
                        <a:rPr lang="en-US" sz="1800" spc="-65">
                          <a:latin typeface="Bahnschrift Light Condensed" panose="020B0502040204020203" pitchFamily="34" charset="0"/>
                          <a:cs typeface="Bahnschrift"/>
                        </a:rPr>
                        <a:t>-Small</a:t>
                      </a:r>
                      <a:r>
                        <a:rPr lang="en-US" sz="1800" spc="40">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Retaining</a:t>
                      </a:r>
                      <a:r>
                        <a:rPr lang="en-US" sz="1800" spc="500">
                          <a:latin typeface="Bahnschrift Light Condensed" panose="020B0502040204020203" pitchFamily="34" charset="0"/>
                          <a:cs typeface="Bahnschrift"/>
                        </a:rPr>
                        <a:t> </a:t>
                      </a:r>
                      <a:r>
                        <a:rPr lang="en-US" sz="1800" spc="-65">
                          <a:latin typeface="Bahnschrift Light Condensed" panose="020B0502040204020203" pitchFamily="34" charset="0"/>
                          <a:cs typeface="Bahnschrift"/>
                        </a:rPr>
                        <a:t>Walls</a:t>
                      </a:r>
                      <a:r>
                        <a:rPr lang="en-US" sz="1800" spc="-10">
                          <a:latin typeface="Bahnschrift Light Condensed" panose="020B0502040204020203" pitchFamily="34" charset="0"/>
                          <a:cs typeface="Bahnschrift"/>
                        </a:rPr>
                        <a:t> </a:t>
                      </a:r>
                      <a:r>
                        <a:rPr lang="en-US" sz="1800" spc="-65">
                          <a:latin typeface="Bahnschrift Light Condensed" panose="020B0502040204020203" pitchFamily="34" charset="0"/>
                          <a:cs typeface="Bahnschrift"/>
                        </a:rPr>
                        <a:t>and</a:t>
                      </a:r>
                      <a:r>
                        <a:rPr lang="en-US" sz="1800" spc="15">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Geogrid</a:t>
                      </a:r>
                      <a:r>
                        <a:rPr lang="en-US" sz="1800" spc="500">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Reinforcement</a:t>
                      </a:r>
                      <a:endParaRPr lang="en-IN" sz="1800">
                        <a:latin typeface="Bahnschrift Light Condensed" panose="020B0502040204020203" pitchFamily="34" charset="0"/>
                      </a:endParaRPr>
                    </a:p>
                  </a:txBody>
                  <a:tcPr/>
                </a:tc>
                <a:tc>
                  <a:txBody>
                    <a:bodyPr/>
                    <a:lstStyle/>
                    <a:p>
                      <a:r>
                        <a:rPr lang="en-IN" sz="1800" spc="-10">
                          <a:latin typeface="Bahnschrift Light Condensed" panose="020B0502040204020203" pitchFamily="34" charset="0"/>
                          <a:cs typeface="Bahnschrift"/>
                        </a:rPr>
                        <a:t>-Community</a:t>
                      </a:r>
                      <a:r>
                        <a:rPr lang="en-IN" sz="1800" spc="500">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Awareness</a:t>
                      </a:r>
                      <a:r>
                        <a:rPr lang="en-IN" sz="1800" spc="500">
                          <a:latin typeface="Bahnschrift Light Condensed" panose="020B0502040204020203" pitchFamily="34" charset="0"/>
                          <a:cs typeface="Bahnschrift"/>
                        </a:rPr>
                        <a:t> </a:t>
                      </a:r>
                      <a:r>
                        <a:rPr lang="en-IN" sz="1800" spc="-80">
                          <a:latin typeface="Bahnschrift Light Condensed" panose="020B0502040204020203" pitchFamily="34" charset="0"/>
                          <a:cs typeface="Bahnschrift"/>
                        </a:rPr>
                        <a:t>Programs</a:t>
                      </a:r>
                    </a:p>
                    <a:p>
                      <a:r>
                        <a:rPr lang="en-US" sz="1800" spc="-75">
                          <a:latin typeface="Bahnschrift Light Condensed" panose="020B0502040204020203" pitchFamily="34" charset="0"/>
                          <a:cs typeface="Bahnschrift"/>
                        </a:rPr>
                        <a:t>-Encourage</a:t>
                      </a:r>
                      <a:r>
                        <a:rPr lang="en-US" sz="1800" spc="15">
                          <a:latin typeface="Bahnschrift Light Condensed" panose="020B0502040204020203" pitchFamily="34" charset="0"/>
                          <a:cs typeface="Bahnschrift"/>
                        </a:rPr>
                        <a:t> </a:t>
                      </a:r>
                      <a:r>
                        <a:rPr lang="en-US" sz="1800" spc="-20">
                          <a:latin typeface="Bahnschrift Light Condensed" panose="020B0502040204020203" pitchFamily="34" charset="0"/>
                          <a:cs typeface="Bahnschrift"/>
                        </a:rPr>
                        <a:t>Eco-</a:t>
                      </a:r>
                      <a:r>
                        <a:rPr lang="en-US" sz="1800" spc="500">
                          <a:latin typeface="Bahnschrift Light Condensed" panose="020B0502040204020203" pitchFamily="34" charset="0"/>
                          <a:cs typeface="Bahnschrift"/>
                        </a:rPr>
                        <a:t> </a:t>
                      </a:r>
                      <a:r>
                        <a:rPr lang="en-US" sz="1800" spc="-60">
                          <a:latin typeface="Bahnschrift Light Condensed" panose="020B0502040204020203" pitchFamily="34" charset="0"/>
                          <a:cs typeface="Bahnschrift"/>
                        </a:rPr>
                        <a:t>Friendly</a:t>
                      </a:r>
                      <a:r>
                        <a:rPr lang="en-US" sz="1800" spc="35">
                          <a:latin typeface="Bahnschrift Light Condensed" panose="020B0502040204020203" pitchFamily="34" charset="0"/>
                          <a:cs typeface="Bahnschrift"/>
                        </a:rPr>
                        <a:t> </a:t>
                      </a:r>
                      <a:r>
                        <a:rPr lang="en-US" sz="1800" spc="-80">
                          <a:latin typeface="Bahnschrift Light Condensed" panose="020B0502040204020203" pitchFamily="34" charset="0"/>
                          <a:cs typeface="Bahnschrift"/>
                        </a:rPr>
                        <a:t>Land</a:t>
                      </a:r>
                      <a:r>
                        <a:rPr lang="en-US" sz="1800" spc="25">
                          <a:latin typeface="Bahnschrift Light Condensed" panose="020B0502040204020203" pitchFamily="34" charset="0"/>
                          <a:cs typeface="Bahnschrift"/>
                        </a:rPr>
                        <a:t> </a:t>
                      </a:r>
                      <a:r>
                        <a:rPr lang="en-US" sz="1800" spc="-20">
                          <a:latin typeface="Bahnschrift Light Condensed" panose="020B0502040204020203" pitchFamily="34" charset="0"/>
                          <a:cs typeface="Bahnschrift"/>
                        </a:rPr>
                        <a:t>Use</a:t>
                      </a:r>
                      <a:endParaRPr lang="en-IN" sz="1800">
                        <a:latin typeface="Bahnschrift Light Condensed" panose="020B0502040204020203" pitchFamily="34" charset="0"/>
                      </a:endParaRPr>
                    </a:p>
                  </a:txBody>
                  <a:tcPr/>
                </a:tc>
                <a:extLst>
                  <a:ext uri="{0D108BD9-81ED-4DB2-BD59-A6C34878D82A}">
                    <a16:rowId xmlns:a16="http://schemas.microsoft.com/office/drawing/2014/main" val="413172081"/>
                  </a:ext>
                </a:extLst>
              </a:tr>
              <a:tr h="10669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Low Susceptibility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(0.2-0.4)</a:t>
                      </a:r>
                    </a:p>
                    <a:p>
                      <a:endParaRPr lang="en-IN" sz="1800">
                        <a:latin typeface="Bahnschrift Light Condensed" panose="020B0502040204020203"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spc="-55" err="1">
                          <a:latin typeface="Bahnschrift Light Condensed" panose="020B0502040204020203" pitchFamily="34" charset="0"/>
                          <a:cs typeface="Bahnschrift"/>
                        </a:rPr>
                        <a:t>Kullu</a:t>
                      </a:r>
                      <a:r>
                        <a:rPr lang="en-US" sz="1800" spc="-55">
                          <a:latin typeface="Bahnschrift Light Condensed" panose="020B0502040204020203" pitchFamily="34" charset="0"/>
                          <a:cs typeface="Bahnschrift"/>
                        </a:rPr>
                        <a:t>,</a:t>
                      </a:r>
                      <a:r>
                        <a:rPr lang="en-US" sz="1800" spc="30">
                          <a:latin typeface="Bahnschrift Light Condensed" panose="020B0502040204020203" pitchFamily="34" charset="0"/>
                          <a:cs typeface="Bahnschrift"/>
                        </a:rPr>
                        <a:t> </a:t>
                      </a:r>
                      <a:r>
                        <a:rPr lang="en-US" sz="1800" spc="-75">
                          <a:latin typeface="Bahnschrift Light Condensed" panose="020B0502040204020203" pitchFamily="34" charset="0"/>
                          <a:cs typeface="Bahnschrift"/>
                        </a:rPr>
                        <a:t>Lahaul</a:t>
                      </a:r>
                      <a:r>
                        <a:rPr lang="en-US" sz="1800" spc="55">
                          <a:latin typeface="Bahnschrift Light Condensed" panose="020B0502040204020203" pitchFamily="34" charset="0"/>
                          <a:cs typeface="Bahnschrift"/>
                        </a:rPr>
                        <a:t> </a:t>
                      </a:r>
                      <a:r>
                        <a:rPr lang="en-US" sz="1800" spc="-50">
                          <a:latin typeface="Bahnschrift Light Condensed" panose="020B0502040204020203" pitchFamily="34" charset="0"/>
                          <a:cs typeface="Bahnschrift"/>
                        </a:rPr>
                        <a:t>&amp;</a:t>
                      </a:r>
                      <a:r>
                        <a:rPr lang="en-US" sz="1800" spc="500">
                          <a:latin typeface="Bahnschrift Light Condensed" panose="020B0502040204020203" pitchFamily="34" charset="0"/>
                          <a:cs typeface="Bahnschrift"/>
                        </a:rPr>
                        <a:t> </a:t>
                      </a:r>
                      <a:r>
                        <a:rPr lang="en-US" sz="1800" spc="-50" err="1">
                          <a:latin typeface="Bahnschrift Light Condensed" panose="020B0502040204020203" pitchFamily="34" charset="0"/>
                          <a:cs typeface="Bahnschrift"/>
                        </a:rPr>
                        <a:t>Spiti</a:t>
                      </a:r>
                      <a:r>
                        <a:rPr lang="en-US" sz="1800" spc="-50">
                          <a:latin typeface="Bahnschrift Light Condensed" panose="020B0502040204020203" pitchFamily="34" charset="0"/>
                          <a:cs typeface="Bahnschrift"/>
                        </a:rPr>
                        <a:t>,</a:t>
                      </a:r>
                      <a:r>
                        <a:rPr lang="en-US" sz="1800" spc="55">
                          <a:latin typeface="Bahnschrift Light Condensed" panose="020B0502040204020203" pitchFamily="34" charset="0"/>
                          <a:cs typeface="Bahnschrift"/>
                        </a:rPr>
                        <a:t> </a:t>
                      </a:r>
                      <a:r>
                        <a:rPr lang="en-US" sz="1800" spc="-30">
                          <a:latin typeface="Bahnschrift Light Condensed" panose="020B0502040204020203" pitchFamily="34" charset="0"/>
                          <a:cs typeface="Bahnschrift"/>
                        </a:rPr>
                        <a:t>northern</a:t>
                      </a:r>
                      <a:r>
                        <a:rPr lang="en-US" sz="1800" spc="500">
                          <a:latin typeface="Bahnschrift Light Condensed" panose="020B0502040204020203" pitchFamily="34" charset="0"/>
                          <a:cs typeface="Bahnschrift"/>
                        </a:rPr>
                        <a:t> </a:t>
                      </a:r>
                      <a:r>
                        <a:rPr lang="en-US" sz="1800" spc="-90">
                          <a:latin typeface="Bahnschrift Light Condensed" panose="020B0502040204020203" pitchFamily="34" charset="0"/>
                          <a:cs typeface="Bahnschrift"/>
                        </a:rPr>
                        <a:t>Chamba</a:t>
                      </a:r>
                      <a:r>
                        <a:rPr lang="en-US" sz="1800" spc="45">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(Blue</a:t>
                      </a:r>
                      <a:r>
                        <a:rPr lang="en-US" sz="1800" spc="500">
                          <a:latin typeface="Bahnschrift Light Condensed" panose="020B0502040204020203" pitchFamily="34" charset="0"/>
                          <a:cs typeface="Bahnschrift"/>
                        </a:rPr>
                        <a:t> </a:t>
                      </a:r>
                      <a:r>
                        <a:rPr lang="en-US" sz="1800" spc="-35">
                          <a:latin typeface="Bahnschrift Light Condensed" panose="020B0502040204020203" pitchFamily="34" charset="0"/>
                          <a:cs typeface="Bahnschrift"/>
                        </a:rPr>
                        <a:t>to</a:t>
                      </a:r>
                      <a:r>
                        <a:rPr lang="en-US" sz="1800" spc="-5">
                          <a:latin typeface="Bahnschrift Light Condensed" panose="020B0502040204020203" pitchFamily="34" charset="0"/>
                          <a:cs typeface="Bahnschrift"/>
                        </a:rPr>
                        <a:t> </a:t>
                      </a:r>
                      <a:r>
                        <a:rPr lang="en-US" sz="1800" spc="-75">
                          <a:latin typeface="Bahnschrift Light Condensed" panose="020B0502040204020203" pitchFamily="34" charset="0"/>
                          <a:cs typeface="Bahnschrift"/>
                        </a:rPr>
                        <a:t>Dark</a:t>
                      </a:r>
                      <a:r>
                        <a:rPr lang="en-US" sz="1800" spc="30">
                          <a:latin typeface="Bahnschrift Light Condensed" panose="020B0502040204020203" pitchFamily="34" charset="0"/>
                          <a:cs typeface="Bahnschrift"/>
                        </a:rPr>
                        <a:t> </a:t>
                      </a:r>
                      <a:r>
                        <a:rPr lang="en-US" sz="1800" spc="-20">
                          <a:latin typeface="Bahnschrift Light Condensed" panose="020B0502040204020203" pitchFamily="34" charset="0"/>
                          <a:cs typeface="Bahnschrift"/>
                        </a:rPr>
                        <a:t>Blue</a:t>
                      </a:r>
                      <a:r>
                        <a:rPr lang="en-US" sz="1800" spc="500">
                          <a:latin typeface="Bahnschrift Light Condensed" panose="020B0502040204020203" pitchFamily="34" charset="0"/>
                          <a:cs typeface="Bahnschrift"/>
                        </a:rPr>
                        <a:t> </a:t>
                      </a:r>
                      <a:r>
                        <a:rPr lang="en-US" sz="1800" spc="-10">
                          <a:latin typeface="Bahnschrift Light Condensed" panose="020B0502040204020203" pitchFamily="34" charset="0"/>
                          <a:cs typeface="Bahnschrift"/>
                        </a:rPr>
                        <a:t>Zones)</a:t>
                      </a:r>
                      <a:endParaRPr lang="en-US" sz="1800">
                        <a:latin typeface="Bahnschrift Light Condensed" panose="020B0502040204020203" pitchFamily="34" charset="0"/>
                        <a:cs typeface="Bahnschrift"/>
                      </a:endParaRPr>
                    </a:p>
                    <a:p>
                      <a:endParaRPr lang="en-IN" sz="1800">
                        <a:latin typeface="Bahnschrift Light Condensed" panose="020B0502040204020203" pitchFamily="34" charset="0"/>
                      </a:endParaRPr>
                    </a:p>
                  </a:txBody>
                  <a:tcPr/>
                </a:tc>
                <a:tc>
                  <a:txBody>
                    <a:bodyPr/>
                    <a:lstStyle/>
                    <a:p>
                      <a:r>
                        <a:rPr lang="en-IN" sz="1800" spc="-70">
                          <a:latin typeface="Bahnschrift Light Condensed" panose="020B0502040204020203" pitchFamily="34" charset="0"/>
                          <a:cs typeface="Bahnschrift"/>
                        </a:rPr>
                        <a:t>-Natural</a:t>
                      </a:r>
                      <a:r>
                        <a:rPr lang="en-IN" sz="1800" spc="80">
                          <a:latin typeface="Bahnschrift Light Condensed" panose="020B0502040204020203" pitchFamily="34" charset="0"/>
                          <a:cs typeface="Bahnschrift"/>
                        </a:rPr>
                        <a:t> </a:t>
                      </a:r>
                      <a:r>
                        <a:rPr lang="en-IN" sz="1800" spc="-60">
                          <a:latin typeface="Bahnschrift Light Condensed" panose="020B0502040204020203" pitchFamily="34" charset="0"/>
                          <a:cs typeface="Bahnschrift"/>
                        </a:rPr>
                        <a:t>Vegetative</a:t>
                      </a:r>
                      <a:r>
                        <a:rPr lang="en-IN" sz="1800" spc="500">
                          <a:latin typeface="Bahnschrift Light Condensed" panose="020B0502040204020203" pitchFamily="34" charset="0"/>
                          <a:cs typeface="Bahnschrift"/>
                        </a:rPr>
                        <a:t> </a:t>
                      </a:r>
                      <a:r>
                        <a:rPr lang="en-IN" sz="1800" spc="-75">
                          <a:latin typeface="Bahnschrift Light Condensed" panose="020B0502040204020203" pitchFamily="34" charset="0"/>
                          <a:cs typeface="Bahnschrift"/>
                        </a:rPr>
                        <a:t>Cover</a:t>
                      </a:r>
                    </a:p>
                    <a:p>
                      <a:r>
                        <a:rPr lang="en-IN" sz="1800" spc="-70">
                          <a:latin typeface="Bahnschrift Light Condensed" panose="020B0502040204020203" pitchFamily="34" charset="0"/>
                          <a:cs typeface="Bahnschrift"/>
                        </a:rPr>
                        <a:t>-Minimal</a:t>
                      </a:r>
                      <a:r>
                        <a:rPr lang="en-IN" sz="1800" spc="85">
                          <a:latin typeface="Bahnschrift Light Condensed" panose="020B0502040204020203" pitchFamily="34" charset="0"/>
                          <a:cs typeface="Bahnschrift"/>
                        </a:rPr>
                        <a:t> </a:t>
                      </a:r>
                      <a:r>
                        <a:rPr lang="en-IN" sz="1800" spc="-50">
                          <a:latin typeface="Bahnschrift Light Condensed" panose="020B0502040204020203" pitchFamily="34" charset="0"/>
                          <a:cs typeface="Bahnschrift"/>
                        </a:rPr>
                        <a:t>Grading</a:t>
                      </a:r>
                      <a:endParaRPr lang="en-IN" sz="1800">
                        <a:latin typeface="Bahnschrift Light Condensed" panose="020B0502040204020203" pitchFamily="34" charset="0"/>
                      </a:endParaRPr>
                    </a:p>
                  </a:txBody>
                  <a:tcPr/>
                </a:tc>
                <a:tc>
                  <a:txBody>
                    <a:bodyPr/>
                    <a:lstStyle/>
                    <a:p>
                      <a:r>
                        <a:rPr lang="en-IN" sz="1800" spc="-10">
                          <a:latin typeface="Bahnschrift Light Condensed" panose="020B0502040204020203" pitchFamily="34" charset="0"/>
                          <a:cs typeface="Bahnschrift"/>
                        </a:rPr>
                        <a:t>-Periodic</a:t>
                      </a:r>
                      <a:r>
                        <a:rPr lang="en-IN" sz="1800" spc="500">
                          <a:latin typeface="Bahnschrift Light Condensed" panose="020B0502040204020203" pitchFamily="34" charset="0"/>
                          <a:cs typeface="Bahnschrift"/>
                        </a:rPr>
                        <a:t> </a:t>
                      </a:r>
                      <a:r>
                        <a:rPr lang="en-IN" sz="1800" spc="-65">
                          <a:latin typeface="Bahnschrift Light Condensed" panose="020B0502040204020203" pitchFamily="34" charset="0"/>
                          <a:cs typeface="Bahnschrift"/>
                        </a:rPr>
                        <a:t>Monitoring</a:t>
                      </a:r>
                    </a:p>
                    <a:p>
                      <a:r>
                        <a:rPr lang="en-IN" sz="1800" spc="-45">
                          <a:latin typeface="Bahnschrift Light Condensed" panose="020B0502040204020203" pitchFamily="34" charset="0"/>
                          <a:cs typeface="Bahnschrift"/>
                        </a:rPr>
                        <a:t>-Soil</a:t>
                      </a:r>
                      <a:r>
                        <a:rPr lang="en-IN" sz="1800">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Conservation</a:t>
                      </a:r>
                      <a:r>
                        <a:rPr lang="en-IN" sz="1800" spc="500">
                          <a:latin typeface="Bahnschrift Light Condensed" panose="020B0502040204020203" pitchFamily="34" charset="0"/>
                          <a:cs typeface="Bahnschrift"/>
                        </a:rPr>
                        <a:t> </a:t>
                      </a:r>
                      <a:r>
                        <a:rPr lang="en-IN" sz="1800" spc="-80">
                          <a:latin typeface="Bahnschrift Light Condensed" panose="020B0502040204020203" pitchFamily="34" charset="0"/>
                          <a:cs typeface="Bahnschrift"/>
                        </a:rPr>
                        <a:t>Programs</a:t>
                      </a:r>
                      <a:endParaRPr lang="en-IN" sz="1800">
                        <a:latin typeface="Bahnschrift Light Condensed" panose="020B0502040204020203" pitchFamily="34" charset="0"/>
                      </a:endParaRPr>
                    </a:p>
                  </a:txBody>
                  <a:tcPr/>
                </a:tc>
                <a:extLst>
                  <a:ext uri="{0D108BD9-81ED-4DB2-BD59-A6C34878D82A}">
                    <a16:rowId xmlns:a16="http://schemas.microsoft.com/office/drawing/2014/main" val="3186542093"/>
                  </a:ext>
                </a:extLst>
              </a:tr>
              <a:tr h="10669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Very Low Susceptibility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800">
                          <a:latin typeface="Bahnschrift Light Condensed" panose="020B0502040204020203" pitchFamily="34" charset="0"/>
                        </a:rPr>
                        <a:t>(0-0.2)</a:t>
                      </a:r>
                    </a:p>
                    <a:p>
                      <a:endParaRPr lang="en-IN" sz="1800">
                        <a:latin typeface="Bahnschrift Light Condensed" panose="020B0502040204020203"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spc="-10">
                          <a:latin typeface="Bahnschrift Light Condensed" panose="020B0502040204020203" pitchFamily="34" charset="0"/>
                          <a:cs typeface="Bahnschrift"/>
                        </a:rPr>
                        <a:t>Northern</a:t>
                      </a:r>
                      <a:r>
                        <a:rPr lang="en-IN" sz="1800" spc="500">
                          <a:latin typeface="Bahnschrift Light Condensed" panose="020B0502040204020203" pitchFamily="34" charset="0"/>
                          <a:cs typeface="Bahnschrift"/>
                        </a:rPr>
                        <a:t> </a:t>
                      </a:r>
                      <a:r>
                        <a:rPr lang="en-IN" sz="1800" spc="-80">
                          <a:latin typeface="Bahnschrift Light Condensed" panose="020B0502040204020203" pitchFamily="34" charset="0"/>
                          <a:cs typeface="Bahnschrift"/>
                        </a:rPr>
                        <a:t>Lahaul</a:t>
                      </a:r>
                      <a:r>
                        <a:rPr lang="en-IN" sz="1800" spc="55">
                          <a:latin typeface="Bahnschrift Light Condensed" panose="020B0502040204020203" pitchFamily="34" charset="0"/>
                          <a:cs typeface="Bahnschrift"/>
                        </a:rPr>
                        <a:t> </a:t>
                      </a:r>
                      <a:r>
                        <a:rPr lang="en-IN" sz="1800">
                          <a:latin typeface="Bahnschrift Light Condensed" panose="020B0502040204020203" pitchFamily="34" charset="0"/>
                          <a:cs typeface="Bahnschrift"/>
                        </a:rPr>
                        <a:t>&amp;</a:t>
                      </a:r>
                      <a:r>
                        <a:rPr lang="en-IN" sz="1800" spc="10">
                          <a:latin typeface="Bahnschrift Light Condensed" panose="020B0502040204020203" pitchFamily="34" charset="0"/>
                          <a:cs typeface="Bahnschrift"/>
                        </a:rPr>
                        <a:t> </a:t>
                      </a:r>
                      <a:r>
                        <a:rPr lang="en-IN" sz="1800" spc="-50" err="1">
                          <a:latin typeface="Bahnschrift Light Condensed" panose="020B0502040204020203" pitchFamily="34" charset="0"/>
                          <a:cs typeface="Bahnschrift"/>
                        </a:rPr>
                        <a:t>Spiti</a:t>
                      </a:r>
                      <a:r>
                        <a:rPr lang="en-IN" sz="1800" spc="-50">
                          <a:latin typeface="Bahnschrift Light Condensed" panose="020B0502040204020203" pitchFamily="34" charset="0"/>
                          <a:cs typeface="Bahnschrift"/>
                        </a:rPr>
                        <a:t>,</a:t>
                      </a:r>
                      <a:r>
                        <a:rPr lang="en-IN" sz="1800" spc="500">
                          <a:latin typeface="Bahnschrift Light Condensed" panose="020B0502040204020203" pitchFamily="34" charset="0"/>
                          <a:cs typeface="Bahnschrift"/>
                        </a:rPr>
                        <a:t> </a:t>
                      </a:r>
                      <a:r>
                        <a:rPr lang="en-IN" sz="1800" spc="-85">
                          <a:latin typeface="Bahnschrift Light Condensed" panose="020B0502040204020203" pitchFamily="34" charset="0"/>
                          <a:cs typeface="Bahnschrift"/>
                        </a:rPr>
                        <a:t>Upper</a:t>
                      </a:r>
                      <a:r>
                        <a:rPr lang="en-IN" sz="1800" spc="55">
                          <a:latin typeface="Bahnschrift Light Condensed" panose="020B0502040204020203" pitchFamily="34" charset="0"/>
                          <a:cs typeface="Bahnschrift"/>
                        </a:rPr>
                        <a:t> </a:t>
                      </a:r>
                      <a:r>
                        <a:rPr lang="en-IN" sz="1800" spc="-70">
                          <a:latin typeface="Bahnschrift Light Condensed" panose="020B0502040204020203" pitchFamily="34" charset="0"/>
                          <a:cs typeface="Bahnschrift"/>
                        </a:rPr>
                        <a:t>Kinnaur</a:t>
                      </a:r>
                      <a:r>
                        <a:rPr lang="en-IN" sz="1800" spc="500">
                          <a:latin typeface="Bahnschrift Light Condensed" panose="020B0502040204020203" pitchFamily="34" charset="0"/>
                          <a:cs typeface="Bahnschrift"/>
                        </a:rPr>
                        <a:t> </a:t>
                      </a:r>
                      <a:r>
                        <a:rPr lang="en-IN" sz="1800" spc="-75">
                          <a:latin typeface="Bahnschrift Light Condensed" panose="020B0502040204020203" pitchFamily="34" charset="0"/>
                          <a:cs typeface="Bahnschrift"/>
                        </a:rPr>
                        <a:t>(Dark</a:t>
                      </a:r>
                      <a:r>
                        <a:rPr lang="en-IN" sz="1800" spc="40">
                          <a:latin typeface="Bahnschrift Light Condensed" panose="020B0502040204020203" pitchFamily="34" charset="0"/>
                          <a:cs typeface="Bahnschrift"/>
                        </a:rPr>
                        <a:t> </a:t>
                      </a:r>
                      <a:r>
                        <a:rPr lang="en-IN" sz="1800" spc="-20">
                          <a:latin typeface="Bahnschrift Light Condensed" panose="020B0502040204020203" pitchFamily="34" charset="0"/>
                          <a:cs typeface="Bahnschrift"/>
                        </a:rPr>
                        <a:t>Blue</a:t>
                      </a:r>
                      <a:r>
                        <a:rPr lang="en-IN" sz="1800" spc="500">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Zones)</a:t>
                      </a:r>
                      <a:endParaRPr lang="en-IN" sz="1800">
                        <a:latin typeface="Bahnschrift Light Condensed" panose="020B0502040204020203" pitchFamily="34" charset="0"/>
                        <a:cs typeface="Bahnschrift"/>
                      </a:endParaRPr>
                    </a:p>
                    <a:p>
                      <a:endParaRPr lang="en-IN" sz="1800">
                        <a:latin typeface="Bahnschrift Light Condensed" panose="020B0502040204020203" pitchFamily="34" charset="0"/>
                      </a:endParaRPr>
                    </a:p>
                  </a:txBody>
                  <a:tcPr/>
                </a:tc>
                <a:tc>
                  <a:txBody>
                    <a:bodyPr/>
                    <a:lstStyle/>
                    <a:p>
                      <a:r>
                        <a:rPr lang="en-IN" sz="1800">
                          <a:latin typeface="Bahnschrift Light Condensed" panose="020B0502040204020203" pitchFamily="34" charset="0"/>
                          <a:cs typeface="Bahnschrift"/>
                        </a:rPr>
                        <a:t>-</a:t>
                      </a:r>
                      <a:r>
                        <a:rPr lang="en-IN" sz="1800" spc="-5">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Routine</a:t>
                      </a:r>
                      <a:r>
                        <a:rPr lang="en-IN" sz="1800" spc="500">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Maintenance</a:t>
                      </a:r>
                      <a:endParaRPr lang="en-IN" sz="1800">
                        <a:latin typeface="Bahnschrift Light Condensed" panose="020B0502040204020203" pitchFamily="34" charset="0"/>
                      </a:endParaRPr>
                    </a:p>
                  </a:txBody>
                  <a:tcPr/>
                </a:tc>
                <a:tc>
                  <a:txBody>
                    <a:bodyPr/>
                    <a:lstStyle/>
                    <a:p>
                      <a:pPr marL="285750" indent="-285750">
                        <a:buFontTx/>
                        <a:buChar char="-"/>
                      </a:pPr>
                      <a:r>
                        <a:rPr lang="en-IN" sz="1800" spc="-70">
                          <a:latin typeface="Bahnschrift Light Condensed" panose="020B0502040204020203" pitchFamily="34" charset="0"/>
                          <a:cs typeface="Bahnschrift"/>
                        </a:rPr>
                        <a:t>Basic</a:t>
                      </a:r>
                      <a:r>
                        <a:rPr lang="en-IN" sz="1800" spc="15">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Monitoring</a:t>
                      </a:r>
                    </a:p>
                    <a:p>
                      <a:pPr marL="285750" indent="-285750">
                        <a:buFontTx/>
                        <a:buChar char="-"/>
                      </a:pPr>
                      <a:r>
                        <a:rPr lang="en-IN" sz="1800" spc="-65">
                          <a:latin typeface="Bahnschrift Light Condensed" panose="020B0502040204020203" pitchFamily="34" charset="0"/>
                          <a:cs typeface="Bahnschrift"/>
                        </a:rPr>
                        <a:t>Sustainable</a:t>
                      </a:r>
                      <a:r>
                        <a:rPr lang="en-IN" sz="1800" spc="45">
                          <a:latin typeface="Bahnschrift Light Condensed" panose="020B0502040204020203" pitchFamily="34" charset="0"/>
                          <a:cs typeface="Bahnschrift"/>
                        </a:rPr>
                        <a:t> </a:t>
                      </a:r>
                      <a:r>
                        <a:rPr lang="en-IN" sz="1800" spc="-20">
                          <a:latin typeface="Bahnschrift Light Condensed" panose="020B0502040204020203" pitchFamily="34" charset="0"/>
                          <a:cs typeface="Bahnschrift"/>
                        </a:rPr>
                        <a:t>Land</a:t>
                      </a:r>
                      <a:r>
                        <a:rPr lang="en-IN" sz="1800" spc="500">
                          <a:latin typeface="Bahnschrift Light Condensed" panose="020B0502040204020203" pitchFamily="34" charset="0"/>
                          <a:cs typeface="Bahnschrift"/>
                        </a:rPr>
                        <a:t> </a:t>
                      </a:r>
                      <a:r>
                        <a:rPr lang="en-IN" sz="1800" spc="-10">
                          <a:latin typeface="Bahnschrift Light Condensed" panose="020B0502040204020203" pitchFamily="34" charset="0"/>
                          <a:cs typeface="Bahnschrift"/>
                        </a:rPr>
                        <a:t>Development</a:t>
                      </a:r>
                    </a:p>
                    <a:p>
                      <a:pPr marL="285750" indent="-285750">
                        <a:buFontTx/>
                        <a:buChar char="-"/>
                      </a:pPr>
                      <a:endParaRPr lang="en-IN" sz="1800">
                        <a:latin typeface="Bahnschrift Light Condensed" panose="020B0502040204020203" pitchFamily="34" charset="0"/>
                      </a:endParaRPr>
                    </a:p>
                  </a:txBody>
                  <a:tcPr/>
                </a:tc>
                <a:extLst>
                  <a:ext uri="{0D108BD9-81ED-4DB2-BD59-A6C34878D82A}">
                    <a16:rowId xmlns:a16="http://schemas.microsoft.com/office/drawing/2014/main" val="1409520269"/>
                  </a:ext>
                </a:extLst>
              </a:tr>
            </a:tbl>
          </a:graphicData>
        </a:graphic>
      </p:graphicFrame>
    </p:spTree>
    <p:extLst>
      <p:ext uri="{BB962C8B-B14F-4D97-AF65-F5344CB8AC3E}">
        <p14:creationId xmlns:p14="http://schemas.microsoft.com/office/powerpoint/2010/main" val="180168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28E5-B061-DBAF-15E7-73B1DC2FAF05}"/>
              </a:ext>
            </a:extLst>
          </p:cNvPr>
          <p:cNvSpPr>
            <a:spLocks noGrp="1"/>
          </p:cNvSpPr>
          <p:nvPr>
            <p:ph type="ctrTitle"/>
          </p:nvPr>
        </p:nvSpPr>
        <p:spPr>
          <a:xfrm>
            <a:off x="3722914" y="111967"/>
            <a:ext cx="4506686" cy="802434"/>
          </a:xfrm>
        </p:spPr>
        <p:txBody>
          <a:bodyPr>
            <a:normAutofit/>
          </a:bodyPr>
          <a:lstStyle/>
          <a:p>
            <a:pPr algn="ctr"/>
            <a:r>
              <a:rPr lang="en-IN" sz="4000" b="1">
                <a:latin typeface="Algerian" panose="04020705040A02060702" pitchFamily="82" charset="0"/>
              </a:rPr>
              <a:t>conclusion</a:t>
            </a:r>
          </a:p>
        </p:txBody>
      </p:sp>
      <p:sp>
        <p:nvSpPr>
          <p:cNvPr id="3" name="Subtitle 2">
            <a:extLst>
              <a:ext uri="{FF2B5EF4-FFF2-40B4-BE49-F238E27FC236}">
                <a16:creationId xmlns:a16="http://schemas.microsoft.com/office/drawing/2014/main" id="{DB91AE5C-A117-233C-2464-4754E64B3882}"/>
              </a:ext>
            </a:extLst>
          </p:cNvPr>
          <p:cNvSpPr>
            <a:spLocks noGrp="1"/>
          </p:cNvSpPr>
          <p:nvPr>
            <p:ph type="subTitle" idx="1"/>
          </p:nvPr>
        </p:nvSpPr>
        <p:spPr>
          <a:xfrm>
            <a:off x="177283" y="1194662"/>
            <a:ext cx="7604448" cy="5364758"/>
          </a:xfrm>
        </p:spPr>
        <p:txBody>
          <a:bodyPr>
            <a:noAutofit/>
          </a:bodyPr>
          <a:lstStyle/>
          <a:p>
            <a:pPr marL="285750" indent="-285750" algn="l">
              <a:buFont typeface="Arial" panose="020B0604020202020204" pitchFamily="34" charset="0"/>
              <a:buChar char="•"/>
            </a:pPr>
            <a:r>
              <a:rPr lang="en-US" sz="2400" cap="none">
                <a:latin typeface="Bahnschrift Light Condensed" panose="020B0502040204020203" pitchFamily="34" charset="0"/>
                <a:cs typeface="Cambria"/>
              </a:rPr>
              <a:t>This</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study</a:t>
            </a:r>
            <a:r>
              <a:rPr lang="en-US" sz="2400" cap="none" spc="3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has</a:t>
            </a:r>
            <a:r>
              <a:rPr lang="en-US" sz="2400" cap="none" spc="5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demonstrated</a:t>
            </a:r>
            <a:r>
              <a:rPr lang="en-US" sz="2400" cap="none" spc="4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the</a:t>
            </a:r>
            <a:r>
              <a:rPr lang="en-US" sz="2400" cap="none" spc="3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effectiveness</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of</a:t>
            </a:r>
            <a:r>
              <a:rPr lang="en-US" sz="2400" cap="none" spc="3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using</a:t>
            </a:r>
            <a:r>
              <a:rPr lang="en-US" sz="2400" cap="none" spc="4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deep</a:t>
            </a:r>
            <a:r>
              <a:rPr lang="en-US" sz="2400" cap="none" spc="4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learning</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techniques,</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specifically</a:t>
            </a:r>
            <a:r>
              <a:rPr lang="en-US" sz="2400" cap="none" spc="40">
                <a:latin typeface="Bahnschrift Light Condensed" panose="020B0502040204020203" pitchFamily="34" charset="0"/>
                <a:cs typeface="Cambria"/>
              </a:rPr>
              <a:t> </a:t>
            </a:r>
            <a:r>
              <a:rPr lang="en-US" sz="2400" cap="none" spc="-50">
                <a:latin typeface="Bahnschrift Light Condensed" panose="020B0502040204020203" pitchFamily="34" charset="0"/>
                <a:cs typeface="Cambria"/>
              </a:rPr>
              <a:t>a</a:t>
            </a:r>
            <a:r>
              <a:rPr lang="en-US" sz="2400" cap="none">
                <a:latin typeface="Bahnschrift Light Condensed" panose="020B0502040204020203" pitchFamily="34" charset="0"/>
                <a:cs typeface="Cambria"/>
              </a:rPr>
              <a:t> dense</a:t>
            </a:r>
            <a:r>
              <a:rPr lang="en-US" sz="2400" cap="none" spc="15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neural</a:t>
            </a:r>
            <a:r>
              <a:rPr lang="en-US" sz="2400" cap="none" spc="16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network</a:t>
            </a:r>
            <a:r>
              <a:rPr lang="en-US" sz="2400" cap="none" spc="16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(DNN),</a:t>
            </a:r>
            <a:r>
              <a:rPr lang="en-US" sz="2400" cap="none" spc="15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for</a:t>
            </a:r>
            <a:r>
              <a:rPr lang="en-US" sz="2400" cap="none" spc="16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landslide</a:t>
            </a:r>
            <a:r>
              <a:rPr lang="en-US" sz="2400" cap="none" spc="16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susceptibility</a:t>
            </a:r>
            <a:r>
              <a:rPr lang="en-US" sz="2400" cap="none" spc="15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mapping</a:t>
            </a:r>
            <a:r>
              <a:rPr lang="en-US" sz="2400" cap="none" spc="15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in</a:t>
            </a:r>
            <a:r>
              <a:rPr lang="en-US" sz="2400" cap="none" spc="150">
                <a:latin typeface="Bahnschrift Light Condensed" panose="020B0502040204020203" pitchFamily="34" charset="0"/>
                <a:cs typeface="Cambria"/>
              </a:rPr>
              <a:t> H</a:t>
            </a:r>
            <a:r>
              <a:rPr lang="en-US" sz="2400" cap="none">
                <a:latin typeface="Bahnschrift Light Condensed" panose="020B0502040204020203" pitchFamily="34" charset="0"/>
                <a:cs typeface="Cambria"/>
              </a:rPr>
              <a:t>imachal</a:t>
            </a:r>
            <a:r>
              <a:rPr lang="en-US" sz="2400" cap="none" spc="160">
                <a:latin typeface="Bahnschrift Light Condensed" panose="020B0502040204020203" pitchFamily="34" charset="0"/>
                <a:cs typeface="Cambria"/>
              </a:rPr>
              <a:t> P</a:t>
            </a:r>
            <a:r>
              <a:rPr lang="en-US" sz="2400" cap="none">
                <a:latin typeface="Bahnschrift Light Condensed" panose="020B0502040204020203" pitchFamily="34" charset="0"/>
                <a:cs typeface="Cambria"/>
              </a:rPr>
              <a:t>radesh.</a:t>
            </a:r>
          </a:p>
          <a:p>
            <a:pPr marL="285750" indent="-285750" algn="l">
              <a:buFont typeface="Arial" panose="020B0604020202020204" pitchFamily="34" charset="0"/>
              <a:buChar char="•"/>
            </a:pPr>
            <a:r>
              <a:rPr lang="en-US" sz="2400" cap="none">
                <a:latin typeface="Bahnschrift Light Condensed" panose="020B0502040204020203" pitchFamily="34" charset="0"/>
                <a:cs typeface="Cambria"/>
              </a:rPr>
              <a:t>The</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resulting</a:t>
            </a:r>
            <a:r>
              <a:rPr lang="en-US" sz="2400" cap="none" spc="1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susceptibility</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map and mitigation strategies</a:t>
            </a:r>
            <a:r>
              <a:rPr lang="en-US" sz="2400" cap="none" spc="1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not</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only</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highlight</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areas</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at</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high</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risk</a:t>
            </a:r>
            <a:r>
              <a:rPr lang="en-US" sz="2400" cap="none" spc="1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for</a:t>
            </a:r>
            <a:r>
              <a:rPr lang="en-US" sz="2400" cap="none" spc="15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landslides</a:t>
            </a:r>
            <a:r>
              <a:rPr lang="en-US" sz="2400" cap="none" spc="12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but</a:t>
            </a:r>
            <a:r>
              <a:rPr lang="en-US" sz="2400" cap="none" spc="114">
                <a:latin typeface="Bahnschrift Light Condensed" panose="020B0502040204020203" pitchFamily="34" charset="0"/>
                <a:cs typeface="Cambria"/>
              </a:rPr>
              <a:t> </a:t>
            </a:r>
            <a:r>
              <a:rPr lang="en-US" sz="2400" cap="none" spc="-20">
                <a:latin typeface="Bahnschrift Light Condensed" panose="020B0502040204020203" pitchFamily="34" charset="0"/>
                <a:cs typeface="Cambria"/>
              </a:rPr>
              <a:t>also </a:t>
            </a:r>
            <a:r>
              <a:rPr lang="en-US" sz="2400" cap="none">
                <a:latin typeface="Bahnschrift Light Condensed" panose="020B0502040204020203" pitchFamily="34" charset="0"/>
                <a:cs typeface="Cambria"/>
              </a:rPr>
              <a:t>provides</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valuable</a:t>
            </a:r>
            <a:r>
              <a:rPr lang="en-US" sz="2400" cap="none" spc="4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insights</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for</a:t>
            </a:r>
            <a:r>
              <a:rPr lang="en-US" sz="2400" cap="none" spc="4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local</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authorities</a:t>
            </a:r>
            <a:r>
              <a:rPr lang="en-US" sz="2400" cap="none" spc="5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and</a:t>
            </a:r>
            <a:r>
              <a:rPr lang="en-US" sz="2400" cap="none" spc="3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planners</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in</a:t>
            </a:r>
            <a:r>
              <a:rPr lang="en-US" sz="2400" cap="none" spc="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implementing</a:t>
            </a:r>
            <a:r>
              <a:rPr lang="en-US" sz="2400" cap="none" spc="3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effective</a:t>
            </a:r>
            <a:r>
              <a:rPr lang="en-US" sz="2400" cap="none" spc="40">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disaster </a:t>
            </a:r>
            <a:r>
              <a:rPr lang="en-US" sz="2400" cap="none">
                <a:latin typeface="Bahnschrift Light Condensed" panose="020B0502040204020203" pitchFamily="34" charset="0"/>
                <a:cs typeface="Cambria"/>
              </a:rPr>
              <a:t>risk</a:t>
            </a:r>
            <a:r>
              <a:rPr lang="en-US" sz="2400" cap="none" spc="14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management</a:t>
            </a:r>
            <a:r>
              <a:rPr lang="en-US" sz="2400" cap="none" spc="15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strategies.</a:t>
            </a:r>
          </a:p>
          <a:p>
            <a:pPr marL="285750" indent="-285750" algn="l">
              <a:buFont typeface="Arial" panose="020B0604020202020204" pitchFamily="34" charset="0"/>
              <a:buChar char="•"/>
            </a:pPr>
            <a:r>
              <a:rPr lang="en-US" sz="2400" cap="none">
                <a:latin typeface="Bahnschrift Light Condensed" panose="020B0502040204020203" pitchFamily="34" charset="0"/>
                <a:cs typeface="Cambria"/>
              </a:rPr>
              <a:t>As</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the</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threat</a:t>
            </a:r>
            <a:r>
              <a:rPr lang="en-US" sz="2400" cap="none" spc="1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of</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landslides</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continues</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to</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pose</a:t>
            </a:r>
            <a:r>
              <a:rPr lang="en-US" sz="2400" cap="none" spc="1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significant</a:t>
            </a:r>
            <a:r>
              <a:rPr lang="en-US" sz="2400" cap="none" spc="1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risks</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to</a:t>
            </a:r>
            <a:r>
              <a:rPr lang="en-US" sz="2400" cap="none" spc="114">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lives</a:t>
            </a:r>
            <a:r>
              <a:rPr lang="en-US" sz="2400" cap="none" spc="1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and</a:t>
            </a:r>
            <a:r>
              <a:rPr lang="en-US" sz="2400" cap="none" spc="10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infrastructure,</a:t>
            </a:r>
            <a:r>
              <a:rPr lang="en-US" sz="2400" cap="none" spc="110">
                <a:latin typeface="Bahnschrift Light Condensed" panose="020B0502040204020203" pitchFamily="34" charset="0"/>
                <a:cs typeface="Cambria"/>
              </a:rPr>
              <a:t> </a:t>
            </a:r>
            <a:r>
              <a:rPr lang="en-US" sz="2400" cap="none" spc="-20">
                <a:latin typeface="Bahnschrift Light Condensed" panose="020B0502040204020203" pitchFamily="34" charset="0"/>
                <a:cs typeface="Cambria"/>
              </a:rPr>
              <a:t>this </a:t>
            </a:r>
            <a:r>
              <a:rPr lang="en-US" sz="2400" cap="none">
                <a:latin typeface="Bahnschrift Light Condensed" panose="020B0502040204020203" pitchFamily="34" charset="0"/>
                <a:cs typeface="Cambria"/>
              </a:rPr>
              <a:t>research</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highlights the</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necessity</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for</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proactive</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monitoring</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and risk</a:t>
            </a:r>
            <a:r>
              <a:rPr lang="en-US" sz="2400" cap="none" spc="-1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mitigation strategies. </a:t>
            </a:r>
            <a:endParaRPr lang="en-US" sz="2400" cap="none" spc="-10">
              <a:latin typeface="Bahnschrift Light Condensed" panose="020B0502040204020203" pitchFamily="34" charset="0"/>
              <a:cs typeface="Cambria"/>
            </a:endParaRPr>
          </a:p>
          <a:p>
            <a:pPr marL="285750" indent="-285750" algn="l">
              <a:buFont typeface="Arial" panose="020B0604020202020204" pitchFamily="34" charset="0"/>
              <a:buChar char="•"/>
            </a:pPr>
            <a:r>
              <a:rPr lang="en-US" sz="2400" cap="none" spc="-10">
                <a:latin typeface="Bahnschrift Light Condensed" panose="020B0502040204020203" pitchFamily="34" charset="0"/>
                <a:cs typeface="Cambria"/>
              </a:rPr>
              <a:t>Overall,</a:t>
            </a:r>
            <a:r>
              <a:rPr lang="en-US" sz="2400" cap="none" spc="-2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this</a:t>
            </a:r>
            <a:r>
              <a:rPr lang="en-US" sz="2400" cap="none" spc="-25">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work</a:t>
            </a:r>
            <a:r>
              <a:rPr lang="en-US" sz="2400" cap="none" spc="-30">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contributes</a:t>
            </a:r>
            <a:r>
              <a:rPr lang="en-US" sz="2400" cap="none" spc="-25">
                <a:latin typeface="Bahnschrift Light Condensed" panose="020B0502040204020203" pitchFamily="34" charset="0"/>
                <a:cs typeface="Cambria"/>
              </a:rPr>
              <a:t> </a:t>
            </a:r>
            <a:r>
              <a:rPr lang="en-US" sz="2400" cap="none" spc="-20">
                <a:latin typeface="Bahnschrift Light Condensed" panose="020B0502040204020203" pitchFamily="34" charset="0"/>
                <a:cs typeface="Cambria"/>
              </a:rPr>
              <a:t>to</a:t>
            </a:r>
            <a:r>
              <a:rPr lang="en-US" sz="2400" cap="none" spc="-25">
                <a:latin typeface="Bahnschrift Light Condensed" panose="020B0502040204020203" pitchFamily="34" charset="0"/>
                <a:cs typeface="Cambria"/>
              </a:rPr>
              <a:t> the </a:t>
            </a:r>
            <a:r>
              <a:rPr lang="en-US" sz="2400" cap="none">
                <a:latin typeface="Bahnschrift Light Condensed" panose="020B0502040204020203" pitchFamily="34" charset="0"/>
                <a:cs typeface="Cambria"/>
              </a:rPr>
              <a:t>growing</a:t>
            </a:r>
            <a:r>
              <a:rPr lang="en-US" sz="2400" cap="none" spc="-30">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body</a:t>
            </a:r>
            <a:r>
              <a:rPr lang="en-US" sz="2400" cap="none" spc="-3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of</a:t>
            </a:r>
            <a:r>
              <a:rPr lang="en-US" sz="2400" cap="none" spc="-20">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knowledge</a:t>
            </a:r>
            <a:r>
              <a:rPr lang="en-US" sz="2400" cap="none" spc="-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on</a:t>
            </a:r>
            <a:r>
              <a:rPr lang="en-US" sz="2400" cap="none" spc="-2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landslide</a:t>
            </a:r>
            <a:r>
              <a:rPr lang="en-US" sz="2400" cap="none" spc="-25">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susceptibility</a:t>
            </a:r>
            <a:r>
              <a:rPr lang="en-US" sz="2400" cap="none" spc="-3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mapping</a:t>
            </a:r>
            <a:r>
              <a:rPr lang="en-US" sz="2400" cap="none" spc="-30">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and</a:t>
            </a:r>
            <a:r>
              <a:rPr lang="en-US" sz="2400" cap="none" spc="-25">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reinforces </a:t>
            </a:r>
            <a:r>
              <a:rPr lang="en-US" sz="2400" cap="none">
                <a:latin typeface="Bahnschrift Light Condensed" panose="020B0502040204020203" pitchFamily="34" charset="0"/>
                <a:cs typeface="Cambria"/>
              </a:rPr>
              <a:t>the</a:t>
            </a:r>
            <a:r>
              <a:rPr lang="en-US" sz="2400" cap="none" spc="-35">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importance</a:t>
            </a:r>
            <a:r>
              <a:rPr lang="en-US" sz="2400" cap="none" spc="-20">
                <a:latin typeface="Bahnschrift Light Condensed" panose="020B0502040204020203" pitchFamily="34" charset="0"/>
                <a:cs typeface="Cambria"/>
              </a:rPr>
              <a:t> </a:t>
            </a:r>
            <a:r>
              <a:rPr lang="en-US" sz="2400" cap="none" spc="-25">
                <a:latin typeface="Bahnschrift Light Condensed" panose="020B0502040204020203" pitchFamily="34" charset="0"/>
                <a:cs typeface="Cambria"/>
              </a:rPr>
              <a:t>of </a:t>
            </a:r>
            <a:r>
              <a:rPr lang="en-US" sz="2400" cap="none" spc="-10">
                <a:latin typeface="Bahnschrift Light Condensed" panose="020B0502040204020203" pitchFamily="34" charset="0"/>
                <a:cs typeface="Cambria"/>
              </a:rPr>
              <a:t>advanced</a:t>
            </a:r>
            <a:r>
              <a:rPr lang="en-US" sz="2400" cap="none" spc="-30">
                <a:latin typeface="Bahnschrift Light Condensed" panose="020B0502040204020203" pitchFamily="34" charset="0"/>
                <a:cs typeface="Cambria"/>
              </a:rPr>
              <a:t> </a:t>
            </a:r>
            <a:r>
              <a:rPr lang="en-US" sz="2400" cap="none" spc="-10">
                <a:latin typeface="Bahnschrift Light Condensed" panose="020B0502040204020203" pitchFamily="34" charset="0"/>
                <a:cs typeface="Cambria"/>
              </a:rPr>
              <a:t>methodologies</a:t>
            </a:r>
            <a:r>
              <a:rPr lang="en-US" sz="2400" cap="none" spc="-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in</a:t>
            </a:r>
            <a:r>
              <a:rPr lang="en-US" sz="2400" cap="none" spc="-1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enhancing</a:t>
            </a:r>
            <a:r>
              <a:rPr lang="en-US" sz="2400" cap="none" spc="-1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community</a:t>
            </a:r>
            <a:r>
              <a:rPr lang="en-US" sz="2400" cap="none" spc="-1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resilience</a:t>
            </a:r>
            <a:r>
              <a:rPr lang="en-US" sz="2400" cap="none" spc="-1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against</a:t>
            </a:r>
            <a:r>
              <a:rPr lang="en-US" sz="2400" cap="none" spc="-15">
                <a:latin typeface="Bahnschrift Light Condensed" panose="020B0502040204020203" pitchFamily="34" charset="0"/>
                <a:cs typeface="Cambria"/>
              </a:rPr>
              <a:t> </a:t>
            </a:r>
            <a:r>
              <a:rPr lang="en-US" sz="2400" cap="none">
                <a:latin typeface="Bahnschrift Light Condensed" panose="020B0502040204020203" pitchFamily="34" charset="0"/>
                <a:cs typeface="Cambria"/>
              </a:rPr>
              <a:t>natural</a:t>
            </a:r>
            <a:r>
              <a:rPr lang="en-US" sz="2400" cap="none" spc="-10">
                <a:latin typeface="Bahnschrift Light Condensed" panose="020B0502040204020203" pitchFamily="34" charset="0"/>
                <a:cs typeface="Cambria"/>
              </a:rPr>
              <a:t> hazards. </a:t>
            </a:r>
            <a:endParaRPr lang="en-IN" sz="2400" cap="none">
              <a:latin typeface="Bahnschrift Light Condensed" panose="020B0502040204020203" pitchFamily="34" charset="0"/>
            </a:endParaRPr>
          </a:p>
        </p:txBody>
      </p:sp>
    </p:spTree>
    <p:extLst>
      <p:ext uri="{BB962C8B-B14F-4D97-AF65-F5344CB8AC3E}">
        <p14:creationId xmlns:p14="http://schemas.microsoft.com/office/powerpoint/2010/main" val="405424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07A5-E4F4-ABF0-CAEF-6F83F236641B}"/>
              </a:ext>
            </a:extLst>
          </p:cNvPr>
          <p:cNvSpPr>
            <a:spLocks noGrp="1"/>
          </p:cNvSpPr>
          <p:nvPr>
            <p:ph type="title"/>
          </p:nvPr>
        </p:nvSpPr>
        <p:spPr>
          <a:xfrm>
            <a:off x="1109609" y="0"/>
            <a:ext cx="10052103" cy="1479479"/>
          </a:xfrm>
        </p:spPr>
        <p:txBody>
          <a:bodyPr>
            <a:normAutofit/>
          </a:bodyPr>
          <a:lstStyle/>
          <a:p>
            <a:r>
              <a:rPr lang="en-IN" sz="3200" b="1">
                <a:latin typeface="Times New Roman" panose="02020603050405020304" pitchFamily="18" charset="0"/>
                <a:cs typeface="Times New Roman" panose="02020603050405020304" pitchFamily="18" charset="0"/>
              </a:rPr>
              <a:t>                                   </a:t>
            </a:r>
            <a:r>
              <a:rPr lang="en-IN" sz="4000" b="1">
                <a:latin typeface="Algerian" panose="04020705040A02060702" pitchFamily="82"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8F42BB1F-31E4-2858-2EA2-2E12524816CF}"/>
              </a:ext>
            </a:extLst>
          </p:cNvPr>
          <p:cNvSpPr>
            <a:spLocks noGrp="1"/>
          </p:cNvSpPr>
          <p:nvPr>
            <p:ph idx="1"/>
          </p:nvPr>
        </p:nvSpPr>
        <p:spPr>
          <a:xfrm>
            <a:off x="850187" y="2984547"/>
            <a:ext cx="10131425" cy="3649133"/>
          </a:xfrm>
        </p:spPr>
        <p:txBody>
          <a:bodyPr>
            <a:normAutofit fontScale="62500" lnSpcReduction="20000"/>
          </a:bodyPr>
          <a:lstStyle/>
          <a:p>
            <a:r>
              <a:rPr lang="en-IN" sz="2800">
                <a:latin typeface="Times New Roman" panose="02020603050405020304" pitchFamily="18" charset="0"/>
                <a:cs typeface="Times New Roman" panose="02020603050405020304" pitchFamily="18" charset="0"/>
              </a:rPr>
              <a:t>ABOUT LANDSLIDES</a:t>
            </a:r>
          </a:p>
          <a:p>
            <a:r>
              <a:rPr lang="en-IN" sz="2800">
                <a:latin typeface="Times New Roman" panose="02020603050405020304" pitchFamily="18" charset="0"/>
                <a:cs typeface="Times New Roman" panose="02020603050405020304" pitchFamily="18" charset="0"/>
              </a:rPr>
              <a:t>STUDY AREA-HIMACHAL PRADESH</a:t>
            </a:r>
          </a:p>
          <a:p>
            <a:r>
              <a:rPr lang="en-IN" sz="2800">
                <a:latin typeface="Times New Roman" panose="02020603050405020304" pitchFamily="18" charset="0"/>
                <a:cs typeface="Times New Roman" panose="02020603050405020304" pitchFamily="18" charset="0"/>
              </a:rPr>
              <a:t>OBJECTIVE AND SIGNIFICANCE</a:t>
            </a:r>
          </a:p>
          <a:p>
            <a:r>
              <a:rPr lang="en-IN" sz="2800">
                <a:latin typeface="Times New Roman" panose="02020603050405020304" pitchFamily="18" charset="0"/>
                <a:cs typeface="Times New Roman" panose="02020603050405020304" pitchFamily="18" charset="0"/>
              </a:rPr>
              <a:t>DATA ACQUISITION</a:t>
            </a:r>
          </a:p>
          <a:p>
            <a:r>
              <a:rPr lang="en-IN" sz="2800"/>
              <a:t>DATA PREPARATION OF MODEL</a:t>
            </a:r>
            <a:endParaRPr lang="en-IN" sz="2800">
              <a:latin typeface="Times New Roman" panose="02020603050405020304" pitchFamily="18" charset="0"/>
              <a:cs typeface="Times New Roman" panose="02020603050405020304" pitchFamily="18" charset="0"/>
            </a:endParaRPr>
          </a:p>
          <a:p>
            <a:r>
              <a:rPr lang="en-IN" sz="2800"/>
              <a:t>DEEP LEARNING MODEL DEVELOPMENT</a:t>
            </a:r>
            <a:endParaRPr lang="en-IN" sz="2800">
              <a:latin typeface="Times New Roman" panose="02020603050405020304" pitchFamily="18" charset="0"/>
              <a:cs typeface="Times New Roman" panose="02020603050405020304" pitchFamily="18" charset="0"/>
            </a:endParaRPr>
          </a:p>
          <a:p>
            <a:r>
              <a:rPr lang="en-IN" sz="2800"/>
              <a:t>RESULTS AND DISCUSSION</a:t>
            </a:r>
          </a:p>
          <a:p>
            <a:r>
              <a:rPr lang="en-IN" sz="2800">
                <a:latin typeface="Times New Roman" panose="02020603050405020304" pitchFamily="18" charset="0"/>
                <a:cs typeface="Times New Roman" panose="02020603050405020304" pitchFamily="18" charset="0"/>
              </a:rPr>
              <a:t>MITIGATION STRATEGIES</a:t>
            </a:r>
          </a:p>
          <a:p>
            <a:r>
              <a:rPr lang="en-IN" sz="2800">
                <a:latin typeface="Times New Roman" panose="02020603050405020304" pitchFamily="18" charset="0"/>
                <a:cs typeface="Times New Roman" panose="02020603050405020304" pitchFamily="18" charset="0"/>
              </a:rPr>
              <a:t>CONCLUSION</a:t>
            </a:r>
          </a:p>
          <a:p>
            <a:r>
              <a:rPr lang="en-IN" sz="2800">
                <a:latin typeface="Times New Roman" panose="02020603050405020304" pitchFamily="18" charset="0"/>
                <a:cs typeface="Times New Roman" panose="02020603050405020304" pitchFamily="18" charset="0"/>
              </a:rPr>
              <a:t>REFERENCES</a:t>
            </a:r>
          </a:p>
          <a:p>
            <a:endParaRPr lang="en-IN" sz="2800">
              <a:latin typeface="Times New Roman" panose="02020603050405020304" pitchFamily="18" charset="0"/>
              <a:cs typeface="Times New Roman" panose="02020603050405020304" pitchFamily="18" charset="0"/>
            </a:endParaRPr>
          </a:p>
          <a:p>
            <a:pPr marL="0" indent="0">
              <a:buNone/>
            </a:pPr>
            <a:endParaRPr lang="en-IN" sz="2800">
              <a:latin typeface="Times New Roman" panose="02020603050405020304" pitchFamily="18" charset="0"/>
              <a:cs typeface="Times New Roman" panose="02020603050405020304" pitchFamily="18" charset="0"/>
            </a:endParaRPr>
          </a:p>
          <a:p>
            <a:endParaRPr lang="en-IN" sz="2800">
              <a:latin typeface="Times New Roman" panose="02020603050405020304" pitchFamily="18" charset="0"/>
              <a:cs typeface="Times New Roman" panose="02020603050405020304" pitchFamily="18" charset="0"/>
            </a:endParaRPr>
          </a:p>
          <a:p>
            <a:endParaRPr lang="en-IN" sz="2800">
              <a:latin typeface="Times New Roman" panose="02020603050405020304" pitchFamily="18" charset="0"/>
              <a:cs typeface="Times New Roman" panose="02020603050405020304" pitchFamily="18" charset="0"/>
            </a:endParaRPr>
          </a:p>
          <a:p>
            <a:endParaRPr lang="en-IN" sz="2800">
              <a:latin typeface="Times New Roman" panose="02020603050405020304" pitchFamily="18" charset="0"/>
              <a:cs typeface="Times New Roman" panose="02020603050405020304" pitchFamily="18" charset="0"/>
            </a:endParaRPr>
          </a:p>
          <a:p>
            <a:endParaRPr lang="en-I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89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A181-6D13-1F70-D5D6-B72A0E441CB5}"/>
              </a:ext>
            </a:extLst>
          </p:cNvPr>
          <p:cNvSpPr>
            <a:spLocks noGrp="1"/>
          </p:cNvSpPr>
          <p:nvPr>
            <p:ph type="title"/>
          </p:nvPr>
        </p:nvSpPr>
        <p:spPr>
          <a:xfrm>
            <a:off x="1302250" y="-941797"/>
            <a:ext cx="10131428" cy="3124199"/>
          </a:xfrm>
        </p:spPr>
        <p:txBody>
          <a:bodyPr>
            <a:normAutofit/>
          </a:bodyPr>
          <a:lstStyle/>
          <a:p>
            <a:r>
              <a:rPr lang="en-IN" sz="4000" b="1">
                <a:latin typeface="Algerian" panose="04020705040A02060702" pitchFamily="82" charset="0"/>
                <a:cs typeface="Times New Roman" panose="02020603050405020304" pitchFamily="18" charset="0"/>
              </a:rPr>
              <a:t>                          REFERENCES</a:t>
            </a:r>
          </a:p>
        </p:txBody>
      </p:sp>
      <p:sp>
        <p:nvSpPr>
          <p:cNvPr id="5" name="Text Placeholder 4">
            <a:extLst>
              <a:ext uri="{FF2B5EF4-FFF2-40B4-BE49-F238E27FC236}">
                <a16:creationId xmlns:a16="http://schemas.microsoft.com/office/drawing/2014/main" id="{AC38FDAB-C115-76CD-517B-B929B359A73F}"/>
              </a:ext>
            </a:extLst>
          </p:cNvPr>
          <p:cNvSpPr>
            <a:spLocks noGrp="1"/>
          </p:cNvSpPr>
          <p:nvPr>
            <p:ph type="body" idx="1"/>
          </p:nvPr>
        </p:nvSpPr>
        <p:spPr>
          <a:xfrm>
            <a:off x="758322" y="914400"/>
            <a:ext cx="10675356" cy="5737412"/>
          </a:xfrm>
        </p:spPr>
        <p:txBody>
          <a:bodyPr>
            <a:noAutofit/>
          </a:bodyPr>
          <a:lstStyle/>
          <a:p>
            <a:pPr marL="12701">
              <a:lnSpc>
                <a:spcPct val="100000"/>
              </a:lnSpc>
              <a:spcBef>
                <a:spcPts val="100"/>
              </a:spcBef>
              <a:tabLst>
                <a:tab pos="268605" algn="l"/>
              </a:tabLst>
            </a:pPr>
            <a:endParaRPr lang="en-IN" sz="1400">
              <a:latin typeface="Bahnschrift Light Condensed" panose="020B0502040204020203" pitchFamily="34" charset="0"/>
              <a:cs typeface="Times New Roman"/>
            </a:endParaRPr>
          </a:p>
          <a:p>
            <a:pPr marL="178435" marR="1010919" lvl="1" indent="-165735">
              <a:lnSpc>
                <a:spcPct val="106400"/>
              </a:lnSpc>
              <a:spcBef>
                <a:spcPts val="890"/>
              </a:spcBef>
              <a:buAutoNum type="arabicPeriod"/>
              <a:tabLst>
                <a:tab pos="195580" algn="l"/>
              </a:tabLst>
            </a:pPr>
            <a:r>
              <a:rPr lang="en-IN" sz="1400">
                <a:latin typeface="Bahnschrift Light Condensed" panose="020B0502040204020203" pitchFamily="34" charset="0"/>
                <a:cs typeface="Cambria"/>
              </a:rPr>
              <a:t>U.S.</a:t>
            </a:r>
            <a:r>
              <a:rPr lang="en-IN" sz="1400" spc="-35">
                <a:latin typeface="Bahnschrift Light Condensed" panose="020B0502040204020203" pitchFamily="34" charset="0"/>
                <a:cs typeface="Cambria"/>
              </a:rPr>
              <a:t> </a:t>
            </a:r>
            <a:r>
              <a:rPr lang="en-IN" sz="1400" spc="-10">
                <a:latin typeface="Bahnschrift Light Condensed" panose="020B0502040204020203" pitchFamily="34" charset="0"/>
                <a:cs typeface="Cambria"/>
              </a:rPr>
              <a:t>Geological</a:t>
            </a:r>
            <a:r>
              <a:rPr lang="en-IN" sz="1400" spc="-25">
                <a:latin typeface="Bahnschrift Light Condensed" panose="020B0502040204020203" pitchFamily="34" charset="0"/>
                <a:cs typeface="Cambria"/>
              </a:rPr>
              <a:t> </a:t>
            </a:r>
            <a:r>
              <a:rPr lang="en-IN" sz="1400" spc="-20">
                <a:latin typeface="Bahnschrift Light Condensed" panose="020B0502040204020203" pitchFamily="34" charset="0"/>
                <a:cs typeface="Cambria"/>
              </a:rPr>
              <a:t>Survey.</a:t>
            </a:r>
            <a:r>
              <a:rPr lang="en-IN" sz="1400" spc="-40">
                <a:latin typeface="Bahnschrift Light Condensed" panose="020B0502040204020203" pitchFamily="34" charset="0"/>
                <a:cs typeface="Cambria"/>
              </a:rPr>
              <a:t> </a:t>
            </a:r>
            <a:r>
              <a:rPr lang="en-IN" sz="1400">
                <a:latin typeface="Bahnschrift Light Condensed" panose="020B0502040204020203" pitchFamily="34" charset="0"/>
                <a:cs typeface="Cambria"/>
              </a:rPr>
              <a:t>(n.d.).</a:t>
            </a:r>
            <a:r>
              <a:rPr lang="en-IN" sz="1400" spc="-25">
                <a:latin typeface="Bahnschrift Light Condensed" panose="020B0502040204020203" pitchFamily="34" charset="0"/>
                <a:cs typeface="Cambria"/>
              </a:rPr>
              <a:t> </a:t>
            </a:r>
            <a:r>
              <a:rPr lang="en-IN" sz="1400" i="1">
                <a:latin typeface="Bahnschrift Light Condensed" panose="020B0502040204020203" pitchFamily="34" charset="0"/>
                <a:cs typeface="Cambria"/>
              </a:rPr>
              <a:t>Earth</a:t>
            </a:r>
            <a:r>
              <a:rPr lang="en-IN" sz="1400" i="1" spc="-25">
                <a:latin typeface="Bahnschrift Light Condensed" panose="020B0502040204020203" pitchFamily="34" charset="0"/>
                <a:cs typeface="Cambria"/>
              </a:rPr>
              <a:t> </a:t>
            </a:r>
            <a:r>
              <a:rPr lang="en-IN" sz="1400" i="1">
                <a:latin typeface="Bahnschrift Light Condensed" panose="020B0502040204020203" pitchFamily="34" charset="0"/>
                <a:cs typeface="Cambria"/>
              </a:rPr>
              <a:t>Explorer</a:t>
            </a:r>
            <a:r>
              <a:rPr lang="en-IN" sz="1400">
                <a:latin typeface="Bahnschrift Light Condensed" panose="020B0502040204020203" pitchFamily="34" charset="0"/>
                <a:cs typeface="Cambria"/>
              </a:rPr>
              <a:t>.</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U.S.</a:t>
            </a:r>
            <a:r>
              <a:rPr lang="en-IN" sz="1400" spc="-40">
                <a:latin typeface="Bahnschrift Light Condensed" panose="020B0502040204020203" pitchFamily="34" charset="0"/>
                <a:cs typeface="Cambria"/>
              </a:rPr>
              <a:t> </a:t>
            </a:r>
            <a:r>
              <a:rPr lang="en-IN" sz="1400">
                <a:latin typeface="Bahnschrift Light Condensed" panose="020B0502040204020203" pitchFamily="34" charset="0"/>
                <a:cs typeface="Cambria"/>
              </a:rPr>
              <a:t>Department</a:t>
            </a:r>
            <a:r>
              <a:rPr lang="en-IN" sz="1400" spc="-35">
                <a:latin typeface="Bahnschrift Light Condensed" panose="020B0502040204020203" pitchFamily="34" charset="0"/>
                <a:cs typeface="Cambria"/>
              </a:rPr>
              <a:t> </a:t>
            </a:r>
            <a:r>
              <a:rPr lang="en-IN" sz="1400">
                <a:latin typeface="Bahnschrift Light Condensed" panose="020B0502040204020203" pitchFamily="34" charset="0"/>
                <a:cs typeface="Cambria"/>
              </a:rPr>
              <a:t>of</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the</a:t>
            </a:r>
            <a:r>
              <a:rPr lang="en-IN" sz="1400" spc="-30">
                <a:latin typeface="Bahnschrift Light Condensed" panose="020B0502040204020203" pitchFamily="34" charset="0"/>
                <a:cs typeface="Cambria"/>
              </a:rPr>
              <a:t> </a:t>
            </a:r>
            <a:r>
              <a:rPr lang="en-IN" sz="1400" spc="-10">
                <a:latin typeface="Bahnschrift Light Condensed" panose="020B0502040204020203" pitchFamily="34" charset="0"/>
                <a:cs typeface="Cambria"/>
              </a:rPr>
              <a:t>Interior. 	</a:t>
            </a:r>
            <a:r>
              <a:rPr lang="en-IN" sz="1400" u="sng" spc="-10">
                <a:solidFill>
                  <a:srgbClr val="0462C1"/>
                </a:solidFill>
                <a:uFill>
                  <a:solidFill>
                    <a:srgbClr val="0462C1"/>
                  </a:solidFill>
                </a:uFill>
                <a:latin typeface="Bahnschrift Light Condensed" panose="020B0502040204020203" pitchFamily="34" charset="0"/>
                <a:cs typeface="Cambria"/>
                <a:hlinkClick r:id="rId2"/>
              </a:rPr>
              <a:t>https://earthexplorer.usgs.gov/</a:t>
            </a:r>
            <a:endParaRPr lang="en-IN" sz="1400">
              <a:latin typeface="Bahnschrift Light Condensed" panose="020B0502040204020203" pitchFamily="34" charset="0"/>
              <a:cs typeface="Cambria"/>
            </a:endParaRPr>
          </a:p>
          <a:p>
            <a:pPr marL="133985" marR="948690" lvl="1" indent="-121920">
              <a:lnSpc>
                <a:spcPct val="106400"/>
              </a:lnSpc>
              <a:spcBef>
                <a:spcPts val="780"/>
              </a:spcBef>
              <a:buAutoNum type="arabicPeriod"/>
              <a:tabLst>
                <a:tab pos="133985" algn="l"/>
                <a:tab pos="149860" algn="l"/>
              </a:tabLst>
            </a:pPr>
            <a:r>
              <a:rPr lang="en-IN" sz="1400">
                <a:latin typeface="Bahnschrift Light Condensed" panose="020B0502040204020203" pitchFamily="34" charset="0"/>
                <a:cs typeface="Cambria"/>
              </a:rPr>
              <a:t>	National</a:t>
            </a:r>
            <a:r>
              <a:rPr lang="en-IN" sz="1400" spc="-35">
                <a:latin typeface="Bahnschrift Light Condensed" panose="020B0502040204020203" pitchFamily="34" charset="0"/>
                <a:cs typeface="Cambria"/>
              </a:rPr>
              <a:t> </a:t>
            </a:r>
            <a:r>
              <a:rPr lang="en-IN" sz="1400" spc="-10">
                <a:latin typeface="Bahnschrift Light Condensed" panose="020B0502040204020203" pitchFamily="34" charset="0"/>
                <a:cs typeface="Cambria"/>
              </a:rPr>
              <a:t>Remote</a:t>
            </a:r>
            <a:r>
              <a:rPr lang="en-IN" sz="1400" spc="-35">
                <a:latin typeface="Bahnschrift Light Condensed" panose="020B0502040204020203" pitchFamily="34" charset="0"/>
                <a:cs typeface="Cambria"/>
              </a:rPr>
              <a:t> </a:t>
            </a:r>
            <a:r>
              <a:rPr lang="en-IN" sz="1400">
                <a:latin typeface="Bahnschrift Light Condensed" panose="020B0502040204020203" pitchFamily="34" charset="0"/>
                <a:cs typeface="Cambria"/>
              </a:rPr>
              <a:t>Sensing</a:t>
            </a:r>
            <a:r>
              <a:rPr lang="en-IN" sz="1400" spc="-40">
                <a:latin typeface="Bahnschrift Light Condensed" panose="020B0502040204020203" pitchFamily="34" charset="0"/>
                <a:cs typeface="Cambria"/>
              </a:rPr>
              <a:t> </a:t>
            </a:r>
            <a:r>
              <a:rPr lang="en-IN" sz="1400">
                <a:latin typeface="Bahnschrift Light Condensed" panose="020B0502040204020203" pitchFamily="34" charset="0"/>
                <a:cs typeface="Cambria"/>
              </a:rPr>
              <a:t>Centre.</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(n.d.).</a:t>
            </a:r>
            <a:r>
              <a:rPr lang="en-IN" sz="1400" spc="-25">
                <a:latin typeface="Bahnschrift Light Condensed" panose="020B0502040204020203" pitchFamily="34" charset="0"/>
                <a:cs typeface="Cambria"/>
              </a:rPr>
              <a:t> </a:t>
            </a:r>
            <a:r>
              <a:rPr lang="en-IN" sz="1400" i="1">
                <a:latin typeface="Bahnschrift Light Condensed" panose="020B0502040204020203" pitchFamily="34" charset="0"/>
                <a:cs typeface="Cambria"/>
              </a:rPr>
              <a:t>Bhuvan:</a:t>
            </a:r>
            <a:r>
              <a:rPr lang="en-IN" sz="1400" i="1" spc="-40">
                <a:latin typeface="Bahnschrift Light Condensed" panose="020B0502040204020203" pitchFamily="34" charset="0"/>
                <a:cs typeface="Cambria"/>
              </a:rPr>
              <a:t> </a:t>
            </a:r>
            <a:r>
              <a:rPr lang="en-IN" sz="1400" i="1">
                <a:latin typeface="Bahnschrift Light Condensed" panose="020B0502040204020203" pitchFamily="34" charset="0"/>
                <a:cs typeface="Cambria"/>
              </a:rPr>
              <a:t>An</a:t>
            </a:r>
            <a:r>
              <a:rPr lang="en-IN" sz="1400" i="1" spc="-40">
                <a:latin typeface="Bahnschrift Light Condensed" panose="020B0502040204020203" pitchFamily="34" charset="0"/>
                <a:cs typeface="Cambria"/>
              </a:rPr>
              <a:t> </a:t>
            </a:r>
            <a:r>
              <a:rPr lang="en-IN" sz="1400" i="1">
                <a:latin typeface="Bahnschrift Light Condensed" panose="020B0502040204020203" pitchFamily="34" charset="0"/>
                <a:cs typeface="Cambria"/>
              </a:rPr>
              <a:t>Indian</a:t>
            </a:r>
            <a:r>
              <a:rPr lang="en-IN" sz="1400" i="1" spc="-35">
                <a:latin typeface="Bahnschrift Light Condensed" panose="020B0502040204020203" pitchFamily="34" charset="0"/>
                <a:cs typeface="Cambria"/>
              </a:rPr>
              <a:t> </a:t>
            </a:r>
            <a:r>
              <a:rPr lang="en-IN" sz="1400" i="1">
                <a:latin typeface="Bahnschrift Light Condensed" panose="020B0502040204020203" pitchFamily="34" charset="0"/>
                <a:cs typeface="Cambria"/>
              </a:rPr>
              <a:t>Geo-Platform</a:t>
            </a:r>
            <a:r>
              <a:rPr lang="en-IN" sz="1400">
                <a:latin typeface="Bahnschrift Light Condensed" panose="020B0502040204020203" pitchFamily="34" charset="0"/>
                <a:cs typeface="Cambria"/>
              </a:rPr>
              <a:t>.</a:t>
            </a:r>
            <a:r>
              <a:rPr lang="en-IN" sz="1400" spc="-35">
                <a:latin typeface="Bahnschrift Light Condensed" panose="020B0502040204020203" pitchFamily="34" charset="0"/>
                <a:cs typeface="Cambria"/>
              </a:rPr>
              <a:t> </a:t>
            </a:r>
            <a:r>
              <a:rPr lang="en-IN" sz="1400" spc="-20">
                <a:latin typeface="Bahnschrift Light Condensed" panose="020B0502040204020203" pitchFamily="34" charset="0"/>
                <a:cs typeface="Cambria"/>
              </a:rPr>
              <a:t>ISRO </a:t>
            </a:r>
            <a:r>
              <a:rPr lang="en-IN" sz="1400" u="sng" spc="-10">
                <a:solidFill>
                  <a:srgbClr val="0462C1"/>
                </a:solidFill>
                <a:uFill>
                  <a:solidFill>
                    <a:srgbClr val="0462C1"/>
                  </a:solidFill>
                </a:uFill>
                <a:latin typeface="Bahnschrift Light Condensed" panose="020B0502040204020203" pitchFamily="34" charset="0"/>
                <a:cs typeface="Cambria"/>
                <a:hlinkClick r:id="rId3"/>
              </a:rPr>
              <a:t>https://bhuvan.nrsc.gov.in/</a:t>
            </a:r>
            <a:endParaRPr lang="en-IN" sz="1400">
              <a:latin typeface="Bahnschrift Light Condensed" panose="020B0502040204020203" pitchFamily="34" charset="0"/>
              <a:cs typeface="Cambria"/>
            </a:endParaRPr>
          </a:p>
          <a:p>
            <a:pPr marL="12700" marR="332105" lvl="1" indent="135890">
              <a:lnSpc>
                <a:spcPct val="106400"/>
              </a:lnSpc>
              <a:spcBef>
                <a:spcPts val="780"/>
              </a:spcBef>
              <a:buAutoNum type="arabicPeriod"/>
              <a:tabLst>
                <a:tab pos="148590" algn="l"/>
              </a:tabLst>
            </a:pPr>
            <a:r>
              <a:rPr lang="en-IN" sz="1400">
                <a:latin typeface="Bahnschrift Light Condensed" panose="020B0502040204020203" pitchFamily="34" charset="0"/>
                <a:cs typeface="Cambria"/>
              </a:rPr>
              <a:t>QGIS</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Development</a:t>
            </a:r>
            <a:r>
              <a:rPr lang="en-IN" sz="1400" spc="-15">
                <a:latin typeface="Bahnschrift Light Condensed" panose="020B0502040204020203" pitchFamily="34" charset="0"/>
                <a:cs typeface="Cambria"/>
              </a:rPr>
              <a:t> </a:t>
            </a:r>
            <a:r>
              <a:rPr lang="en-IN" sz="1400" spc="-20">
                <a:latin typeface="Bahnschrift Light Condensed" panose="020B0502040204020203" pitchFamily="34" charset="0"/>
                <a:cs typeface="Cambria"/>
              </a:rPr>
              <a:t>Team.</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QGIS</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Geographic</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Information</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System.</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Open</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Source</a:t>
            </a:r>
            <a:r>
              <a:rPr lang="en-IN" sz="1400" spc="-10">
                <a:latin typeface="Bahnschrift Light Condensed" panose="020B0502040204020203" pitchFamily="34" charset="0"/>
                <a:cs typeface="Cambria"/>
              </a:rPr>
              <a:t> Geospatial Foundation</a:t>
            </a:r>
            <a:r>
              <a:rPr lang="en-IN" sz="1400">
                <a:latin typeface="Bahnschrift Light Condensed" panose="020B0502040204020203" pitchFamily="34" charset="0"/>
                <a:cs typeface="Cambria"/>
              </a:rPr>
              <a:t> </a:t>
            </a:r>
            <a:r>
              <a:rPr lang="en-IN" sz="1400" spc="-10">
                <a:latin typeface="Bahnschrift Light Condensed" panose="020B0502040204020203" pitchFamily="34" charset="0"/>
                <a:cs typeface="Cambria"/>
              </a:rPr>
              <a:t>Project</a:t>
            </a:r>
            <a:endParaRPr lang="en-IN" sz="1400">
              <a:latin typeface="Bahnschrift Light Condensed" panose="020B0502040204020203" pitchFamily="34" charset="0"/>
              <a:cs typeface="Cambria"/>
            </a:endParaRPr>
          </a:p>
          <a:p>
            <a:pPr marL="12700" marR="50165" lvl="1" indent="135890">
              <a:lnSpc>
                <a:spcPct val="106400"/>
              </a:lnSpc>
              <a:spcBef>
                <a:spcPts val="765"/>
              </a:spcBef>
              <a:buAutoNum type="arabicPeriod"/>
              <a:tabLst>
                <a:tab pos="148590" algn="l"/>
              </a:tabLst>
            </a:pPr>
            <a:r>
              <a:rPr lang="en-IN" sz="1400">
                <a:latin typeface="Bahnschrift Light Condensed" panose="020B0502040204020203" pitchFamily="34" charset="0"/>
                <a:cs typeface="Cambria"/>
              </a:rPr>
              <a:t>Fick,</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S.</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E.,</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&amp;</a:t>
            </a:r>
            <a:r>
              <a:rPr lang="en-IN" sz="1400" spc="-20">
                <a:latin typeface="Bahnschrift Light Condensed" panose="020B0502040204020203" pitchFamily="34" charset="0"/>
                <a:cs typeface="Cambria"/>
              </a:rPr>
              <a:t> </a:t>
            </a:r>
            <a:r>
              <a:rPr lang="en-IN" sz="1400" err="1">
                <a:latin typeface="Bahnschrift Light Condensed" panose="020B0502040204020203" pitchFamily="34" charset="0"/>
                <a:cs typeface="Cambria"/>
              </a:rPr>
              <a:t>Hijmans</a:t>
            </a:r>
            <a:r>
              <a:rPr lang="en-IN" sz="1400">
                <a:latin typeface="Bahnschrift Light Condensed" panose="020B0502040204020203" pitchFamily="34" charset="0"/>
                <a:cs typeface="Cambria"/>
              </a:rPr>
              <a:t>,</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R.</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J.</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(2017).</a:t>
            </a:r>
            <a:r>
              <a:rPr lang="en-IN" sz="1400" spc="-15">
                <a:latin typeface="Bahnschrift Light Condensed" panose="020B0502040204020203" pitchFamily="34" charset="0"/>
                <a:cs typeface="Cambria"/>
              </a:rPr>
              <a:t> </a:t>
            </a:r>
            <a:r>
              <a:rPr lang="en-IN" sz="1400" spc="-10" err="1">
                <a:latin typeface="Bahnschrift Light Condensed" panose="020B0502040204020203" pitchFamily="34" charset="0"/>
                <a:cs typeface="Cambria"/>
              </a:rPr>
              <a:t>WorldClim</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2:</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New</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1</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km</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spatial</a:t>
            </a:r>
            <a:r>
              <a:rPr lang="en-IN" sz="1400" spc="-25">
                <a:latin typeface="Bahnschrift Light Condensed" panose="020B0502040204020203" pitchFamily="34" charset="0"/>
                <a:cs typeface="Cambria"/>
              </a:rPr>
              <a:t> </a:t>
            </a:r>
            <a:r>
              <a:rPr lang="en-IN" sz="1400" spc="-10">
                <a:latin typeface="Bahnschrift Light Condensed" panose="020B0502040204020203" pitchFamily="34" charset="0"/>
                <a:cs typeface="Cambria"/>
              </a:rPr>
              <a:t>resolution</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climate</a:t>
            </a:r>
            <a:r>
              <a:rPr lang="en-IN" sz="1400" spc="-10">
                <a:latin typeface="Bahnschrift Light Condensed" panose="020B0502040204020203" pitchFamily="34" charset="0"/>
                <a:cs typeface="Cambria"/>
              </a:rPr>
              <a:t> surfaces </a:t>
            </a:r>
            <a:r>
              <a:rPr lang="en-IN" sz="1400">
                <a:latin typeface="Bahnschrift Light Condensed" panose="020B0502040204020203" pitchFamily="34" charset="0"/>
                <a:cs typeface="Cambria"/>
              </a:rPr>
              <a:t>for</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global</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land</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areas.</a:t>
            </a:r>
            <a:r>
              <a:rPr lang="en-IN" sz="1400" spc="-30">
                <a:latin typeface="Bahnschrift Light Condensed" panose="020B0502040204020203" pitchFamily="34" charset="0"/>
                <a:cs typeface="Cambria"/>
              </a:rPr>
              <a:t> </a:t>
            </a:r>
            <a:r>
              <a:rPr lang="en-IN" sz="1400" i="1">
                <a:latin typeface="Bahnschrift Light Condensed" panose="020B0502040204020203" pitchFamily="34" charset="0"/>
                <a:cs typeface="Cambria"/>
              </a:rPr>
              <a:t>International</a:t>
            </a:r>
            <a:r>
              <a:rPr lang="en-IN" sz="1400" i="1" spc="-20">
                <a:latin typeface="Bahnschrift Light Condensed" panose="020B0502040204020203" pitchFamily="34" charset="0"/>
                <a:cs typeface="Cambria"/>
              </a:rPr>
              <a:t> </a:t>
            </a:r>
            <a:r>
              <a:rPr lang="en-IN" sz="1400" i="1">
                <a:latin typeface="Bahnschrift Light Condensed" panose="020B0502040204020203" pitchFamily="34" charset="0"/>
                <a:cs typeface="Cambria"/>
              </a:rPr>
              <a:t>Journal</a:t>
            </a:r>
            <a:r>
              <a:rPr lang="en-IN" sz="1400" i="1" spc="-25">
                <a:latin typeface="Bahnschrift Light Condensed" panose="020B0502040204020203" pitchFamily="34" charset="0"/>
                <a:cs typeface="Cambria"/>
              </a:rPr>
              <a:t> </a:t>
            </a:r>
            <a:r>
              <a:rPr lang="en-IN" sz="1400" i="1">
                <a:latin typeface="Bahnschrift Light Condensed" panose="020B0502040204020203" pitchFamily="34" charset="0"/>
                <a:cs typeface="Cambria"/>
              </a:rPr>
              <a:t>of</a:t>
            </a:r>
            <a:r>
              <a:rPr lang="en-IN" sz="1400" i="1" spc="-35">
                <a:latin typeface="Bahnschrift Light Condensed" panose="020B0502040204020203" pitchFamily="34" charset="0"/>
                <a:cs typeface="Cambria"/>
              </a:rPr>
              <a:t> </a:t>
            </a:r>
            <a:r>
              <a:rPr lang="en-IN" sz="1400" i="1" spc="-10">
                <a:latin typeface="Bahnschrift Light Condensed" panose="020B0502040204020203" pitchFamily="34" charset="0"/>
                <a:cs typeface="Cambria"/>
              </a:rPr>
              <a:t>Climatology,</a:t>
            </a:r>
            <a:r>
              <a:rPr lang="en-IN" sz="1400" i="1" spc="-30">
                <a:latin typeface="Bahnschrift Light Condensed" panose="020B0502040204020203" pitchFamily="34" charset="0"/>
                <a:cs typeface="Cambria"/>
              </a:rPr>
              <a:t> </a:t>
            </a:r>
            <a:r>
              <a:rPr lang="en-IN" sz="1400" i="1">
                <a:latin typeface="Bahnschrift Light Condensed" panose="020B0502040204020203" pitchFamily="34" charset="0"/>
                <a:cs typeface="Cambria"/>
              </a:rPr>
              <a:t>37</a:t>
            </a:r>
            <a:r>
              <a:rPr lang="en-IN" sz="1400">
                <a:latin typeface="Bahnschrift Light Condensed" panose="020B0502040204020203" pitchFamily="34" charset="0"/>
                <a:cs typeface="Cambria"/>
              </a:rPr>
              <a:t>(12),</a:t>
            </a:r>
            <a:r>
              <a:rPr lang="en-IN" sz="1400" spc="-25">
                <a:latin typeface="Bahnschrift Light Condensed" panose="020B0502040204020203" pitchFamily="34" charset="0"/>
                <a:cs typeface="Cambria"/>
              </a:rPr>
              <a:t> </a:t>
            </a:r>
            <a:r>
              <a:rPr lang="en-IN" sz="1400" spc="-10">
                <a:latin typeface="Bahnschrift Light Condensed" panose="020B0502040204020203" pitchFamily="34" charset="0"/>
                <a:cs typeface="Cambria"/>
              </a:rPr>
              <a:t>4302-4315.</a:t>
            </a:r>
            <a:endParaRPr lang="en-IN" sz="1400">
              <a:latin typeface="Bahnschrift Light Condensed" panose="020B0502040204020203" pitchFamily="34" charset="0"/>
              <a:cs typeface="Cambria"/>
            </a:endParaRPr>
          </a:p>
          <a:p>
            <a:pPr marL="12700" marR="109220" lvl="1" indent="135890">
              <a:lnSpc>
                <a:spcPct val="106600"/>
              </a:lnSpc>
              <a:spcBef>
                <a:spcPts val="780"/>
              </a:spcBef>
              <a:buAutoNum type="arabicPeriod"/>
              <a:tabLst>
                <a:tab pos="148590" algn="l"/>
              </a:tabLst>
            </a:pPr>
            <a:r>
              <a:rPr lang="en-IN" sz="1400" err="1">
                <a:latin typeface="Bahnschrift Light Condensed" panose="020B0502040204020203" pitchFamily="34" charset="0"/>
                <a:cs typeface="Cambria"/>
              </a:rPr>
              <a:t>Milevski</a:t>
            </a:r>
            <a:r>
              <a:rPr lang="en-IN" sz="1400">
                <a:latin typeface="Bahnschrift Light Condensed" panose="020B0502040204020203" pitchFamily="34" charset="0"/>
                <a:cs typeface="Cambria"/>
              </a:rPr>
              <a:t>,</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I.</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&amp;</a:t>
            </a:r>
            <a:r>
              <a:rPr lang="en-IN" sz="1400" spc="-10">
                <a:latin typeface="Bahnschrift Light Condensed" panose="020B0502040204020203" pitchFamily="34" charset="0"/>
                <a:cs typeface="Cambria"/>
              </a:rPr>
              <a:t> </a:t>
            </a:r>
            <a:r>
              <a:rPr lang="en-IN" sz="1400" spc="-55" err="1">
                <a:latin typeface="Bahnschrift Light Condensed" panose="020B0502040204020203" pitchFamily="34" charset="0"/>
                <a:cs typeface="Cambria"/>
              </a:rPr>
              <a:t>Dragic´evic</a:t>
            </a:r>
            <a:r>
              <a:rPr lang="en-IN" sz="1400" spc="-55">
                <a:latin typeface="Bahnschrift Light Condensed" panose="020B0502040204020203" pitchFamily="34" charset="0"/>
                <a:cs typeface="Cambria"/>
              </a:rPr>
              <a:t>´,</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S.</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Landslides </a:t>
            </a:r>
            <a:r>
              <a:rPr lang="en-IN" sz="1400" spc="-10">
                <a:latin typeface="Bahnschrift Light Condensed" panose="020B0502040204020203" pitchFamily="34" charset="0"/>
                <a:cs typeface="Cambria"/>
              </a:rPr>
              <a:t>susceptibility</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zonation</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of</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the</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territory</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of</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north </a:t>
            </a:r>
            <a:r>
              <a:rPr lang="en-IN" sz="1400" err="1">
                <a:latin typeface="Bahnschrift Light Condensed" panose="020B0502040204020203" pitchFamily="34" charset="0"/>
                <a:cs typeface="Cambria"/>
              </a:rPr>
              <a:t>macedonia</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using</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analytical hierarchy</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process</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approach. </a:t>
            </a:r>
            <a:r>
              <a:rPr lang="en-IN" sz="1400">
                <a:latin typeface="Bahnschrift Light Condensed" panose="020B0502040204020203" pitchFamily="34" charset="0"/>
                <a:cs typeface="Cambria"/>
              </a:rPr>
              <a:t>Contrib.</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Sect.</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Nat.</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Math.</a:t>
            </a:r>
            <a:r>
              <a:rPr lang="en-IN" sz="1400" spc="-10">
                <a:latin typeface="Bahnschrift Light Condensed" panose="020B0502040204020203" pitchFamily="34" charset="0"/>
                <a:cs typeface="Cambria"/>
              </a:rPr>
              <a:t> </a:t>
            </a:r>
            <a:r>
              <a:rPr lang="en-IN" sz="1400" spc="-10" err="1">
                <a:latin typeface="Bahnschrift Light Condensed" panose="020B0502040204020203" pitchFamily="34" charset="0"/>
                <a:cs typeface="Cambria"/>
              </a:rPr>
              <a:t>Biotechn</a:t>
            </a:r>
            <a:r>
              <a:rPr lang="en-IN" sz="1400" spc="-10">
                <a:latin typeface="Bahnschrift Light Condensed" panose="020B0502040204020203" pitchFamily="34" charset="0"/>
                <a:cs typeface="Cambria"/>
              </a:rPr>
              <a:t>. </a:t>
            </a:r>
            <a:r>
              <a:rPr lang="en-IN" sz="1400" spc="-25">
                <a:latin typeface="Bahnschrift Light Condensed" panose="020B0502040204020203" pitchFamily="34" charset="0"/>
                <a:cs typeface="Cambria"/>
              </a:rPr>
              <a:t>Sci</a:t>
            </a:r>
            <a:endParaRPr lang="en-IN" sz="1400">
              <a:latin typeface="Bahnschrift Light Condensed" panose="020B0502040204020203" pitchFamily="34" charset="0"/>
              <a:cs typeface="Cambria"/>
            </a:endParaRPr>
          </a:p>
          <a:p>
            <a:pPr marL="12700" marR="125095" lvl="1" indent="137795">
              <a:lnSpc>
                <a:spcPct val="105900"/>
              </a:lnSpc>
              <a:spcBef>
                <a:spcPts val="775"/>
              </a:spcBef>
              <a:buAutoNum type="arabicPeriod"/>
              <a:tabLst>
                <a:tab pos="150495" algn="l"/>
              </a:tabLst>
            </a:pPr>
            <a:r>
              <a:rPr lang="en-IN" sz="1400" spc="-25" err="1">
                <a:latin typeface="Bahnschrift Light Condensed" panose="020B0502040204020203" pitchFamily="34" charset="0"/>
                <a:cs typeface="Cambria"/>
              </a:rPr>
              <a:t>Ayalew</a:t>
            </a:r>
            <a:r>
              <a:rPr lang="en-IN" sz="1400" spc="-25">
                <a:latin typeface="Bahnschrift Light Condensed" panose="020B0502040204020203" pitchFamily="34" charset="0"/>
                <a:cs typeface="Cambria"/>
              </a:rPr>
              <a:t>,</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L.</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&amp;</a:t>
            </a:r>
            <a:r>
              <a:rPr lang="en-IN" sz="1400" spc="-10">
                <a:latin typeface="Bahnschrift Light Condensed" panose="020B0502040204020203" pitchFamily="34" charset="0"/>
                <a:cs typeface="Cambria"/>
              </a:rPr>
              <a:t> Yamagishi, </a:t>
            </a:r>
            <a:r>
              <a:rPr lang="en-IN" sz="1400">
                <a:latin typeface="Bahnschrift Light Condensed" panose="020B0502040204020203" pitchFamily="34" charset="0"/>
                <a:cs typeface="Cambria"/>
              </a:rPr>
              <a:t>H.</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The</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application</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of</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GIS</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based</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logistic</a:t>
            </a:r>
            <a:r>
              <a:rPr lang="en-IN" sz="1400" spc="-20">
                <a:latin typeface="Bahnschrift Light Condensed" panose="020B0502040204020203" pitchFamily="34" charset="0"/>
                <a:cs typeface="Cambria"/>
              </a:rPr>
              <a:t> </a:t>
            </a:r>
            <a:r>
              <a:rPr lang="en-IN" sz="1400" spc="-10">
                <a:latin typeface="Bahnschrift Light Condensed" panose="020B0502040204020203" pitchFamily="34" charset="0"/>
                <a:cs typeface="Cambria"/>
              </a:rPr>
              <a:t>regression </a:t>
            </a:r>
            <a:r>
              <a:rPr lang="en-IN" sz="1400">
                <a:latin typeface="Bahnschrift Light Condensed" panose="020B0502040204020203" pitchFamily="34" charset="0"/>
                <a:cs typeface="Cambria"/>
              </a:rPr>
              <a:t>for</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landslide susceptibility</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mapping</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in</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the</a:t>
            </a:r>
            <a:r>
              <a:rPr lang="en-IN" sz="1400" spc="-10">
                <a:latin typeface="Bahnschrift Light Condensed" panose="020B0502040204020203" pitchFamily="34" charset="0"/>
                <a:cs typeface="Cambria"/>
              </a:rPr>
              <a:t> </a:t>
            </a:r>
            <a:r>
              <a:rPr lang="en-IN" sz="1400" spc="-20" err="1">
                <a:latin typeface="Bahnschrift Light Condensed" panose="020B0502040204020203" pitchFamily="34" charset="0"/>
                <a:cs typeface="Cambria"/>
              </a:rPr>
              <a:t>KakudaYa</a:t>
            </a:r>
            <a:r>
              <a:rPr lang="en-IN" sz="1400" spc="-15">
                <a:latin typeface="Bahnschrift Light Condensed" panose="020B0502040204020203" pitchFamily="34" charset="0"/>
                <a:cs typeface="Cambria"/>
              </a:rPr>
              <a:t> </a:t>
            </a:r>
            <a:r>
              <a:rPr lang="en-IN" sz="1400" err="1">
                <a:latin typeface="Bahnschrift Light Condensed" panose="020B0502040204020203" pitchFamily="34" charset="0"/>
                <a:cs typeface="Cambria"/>
              </a:rPr>
              <a:t>hiko</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Mountains</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Central</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Japan.</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Geomorphology</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65(1), </a:t>
            </a:r>
            <a:r>
              <a:rPr lang="en-IN" sz="1400">
                <a:latin typeface="Bahnschrift Light Condensed" panose="020B0502040204020203" pitchFamily="34" charset="0"/>
                <a:cs typeface="Cambria"/>
              </a:rPr>
              <a:t>15–31</a:t>
            </a:r>
            <a:r>
              <a:rPr lang="en-IN" sz="1400" spc="-25">
                <a:latin typeface="Bahnschrift Light Condensed" panose="020B0502040204020203" pitchFamily="34" charset="0"/>
                <a:cs typeface="Cambria"/>
              </a:rPr>
              <a:t> </a:t>
            </a:r>
            <a:r>
              <a:rPr lang="en-IN" sz="1400" spc="-10">
                <a:latin typeface="Bahnschrift Light Condensed" panose="020B0502040204020203" pitchFamily="34" charset="0"/>
                <a:cs typeface="Cambria"/>
              </a:rPr>
              <a:t>(2005).</a:t>
            </a:r>
            <a:endParaRPr lang="en-IN" sz="1400">
              <a:latin typeface="Bahnschrift Light Condensed" panose="020B0502040204020203" pitchFamily="34" charset="0"/>
              <a:cs typeface="Cambria"/>
            </a:endParaRPr>
          </a:p>
          <a:p>
            <a:pPr marL="12700" marR="34925" lvl="1" indent="135890">
              <a:lnSpc>
                <a:spcPct val="106400"/>
              </a:lnSpc>
              <a:spcBef>
                <a:spcPts val="775"/>
              </a:spcBef>
              <a:buAutoNum type="arabicPeriod"/>
              <a:tabLst>
                <a:tab pos="148590" algn="l"/>
              </a:tabLst>
            </a:pPr>
            <a:r>
              <a:rPr lang="en-IN" sz="1400" spc="-20">
                <a:latin typeface="Bahnschrift Light Condensed" panose="020B0502040204020203" pitchFamily="34" charset="0"/>
                <a:cs typeface="Cambria"/>
              </a:rPr>
              <a:t>Yao,</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X.,</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Tham,</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L.</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&amp;</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Dai,</a:t>
            </a:r>
            <a:r>
              <a:rPr lang="en-IN" sz="1400" spc="-20">
                <a:latin typeface="Bahnschrift Light Condensed" panose="020B0502040204020203" pitchFamily="34" charset="0"/>
                <a:cs typeface="Cambria"/>
              </a:rPr>
              <a:t> </a:t>
            </a:r>
            <a:r>
              <a:rPr lang="en-IN" sz="1400" spc="-60">
                <a:latin typeface="Bahnschrift Light Condensed" panose="020B0502040204020203" pitchFamily="34" charset="0"/>
                <a:cs typeface="Cambria"/>
              </a:rPr>
              <a:t>F.</a:t>
            </a:r>
            <a:r>
              <a:rPr lang="en-IN" sz="1400">
                <a:latin typeface="Bahnschrift Light Condensed" panose="020B0502040204020203" pitchFamily="34" charset="0"/>
                <a:cs typeface="Cambria"/>
              </a:rPr>
              <a:t> Landslide</a:t>
            </a:r>
            <a:r>
              <a:rPr lang="en-IN" sz="1400" spc="-10">
                <a:latin typeface="Bahnschrift Light Condensed" panose="020B0502040204020203" pitchFamily="34" charset="0"/>
                <a:cs typeface="Cambria"/>
              </a:rPr>
              <a:t> susceptibility </a:t>
            </a:r>
            <a:r>
              <a:rPr lang="en-IN" sz="1400">
                <a:latin typeface="Bahnschrift Light Condensed" panose="020B0502040204020203" pitchFamily="34" charset="0"/>
                <a:cs typeface="Cambria"/>
              </a:rPr>
              <a:t>mapping</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based</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on</a:t>
            </a:r>
            <a:r>
              <a:rPr lang="en-IN" sz="1400" spc="-10">
                <a:latin typeface="Bahnschrift Light Condensed" panose="020B0502040204020203" pitchFamily="34" charset="0"/>
                <a:cs typeface="Cambria"/>
              </a:rPr>
              <a:t> support</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vector</a:t>
            </a:r>
            <a:r>
              <a:rPr lang="en-IN" sz="1400" spc="-10">
                <a:latin typeface="Bahnschrift Light Condensed" panose="020B0502040204020203" pitchFamily="34" charset="0"/>
                <a:cs typeface="Cambria"/>
              </a:rPr>
              <a:t> machine: </a:t>
            </a:r>
            <a:r>
              <a:rPr lang="en-IN" sz="1400">
                <a:latin typeface="Bahnschrift Light Condensed" panose="020B0502040204020203" pitchFamily="34" charset="0"/>
                <a:cs typeface="Cambria"/>
              </a:rPr>
              <a:t>A</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case</a:t>
            </a:r>
            <a:r>
              <a:rPr lang="en-IN" sz="1400" spc="-35">
                <a:latin typeface="Bahnschrift Light Condensed" panose="020B0502040204020203" pitchFamily="34" charset="0"/>
                <a:cs typeface="Cambria"/>
              </a:rPr>
              <a:t> </a:t>
            </a:r>
            <a:r>
              <a:rPr lang="en-IN" sz="1400">
                <a:latin typeface="Bahnschrift Light Condensed" panose="020B0502040204020203" pitchFamily="34" charset="0"/>
                <a:cs typeface="Cambria"/>
              </a:rPr>
              <a:t>study</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on</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natural</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slopes</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of</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Hong</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Kong,</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China.</a:t>
            </a:r>
            <a:r>
              <a:rPr lang="en-IN" sz="1400" spc="-30">
                <a:latin typeface="Bahnschrift Light Condensed" panose="020B0502040204020203" pitchFamily="34" charset="0"/>
                <a:cs typeface="Cambria"/>
              </a:rPr>
              <a:t> </a:t>
            </a:r>
            <a:r>
              <a:rPr lang="en-IN" sz="1400" spc="-10">
                <a:latin typeface="Bahnschrift Light Condensed" panose="020B0502040204020203" pitchFamily="34" charset="0"/>
                <a:cs typeface="Cambria"/>
              </a:rPr>
              <a:t>Geomorphology</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101,</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572–582</a:t>
            </a:r>
            <a:r>
              <a:rPr lang="en-IN" sz="1400" spc="-20">
                <a:latin typeface="Bahnschrift Light Condensed" panose="020B0502040204020203" pitchFamily="34" charset="0"/>
                <a:cs typeface="Cambria"/>
              </a:rPr>
              <a:t> </a:t>
            </a:r>
            <a:r>
              <a:rPr lang="en-IN" sz="1400" spc="-10">
                <a:latin typeface="Bahnschrift Light Condensed" panose="020B0502040204020203" pitchFamily="34" charset="0"/>
                <a:cs typeface="Cambria"/>
              </a:rPr>
              <a:t>(2008).</a:t>
            </a:r>
            <a:endParaRPr lang="en-IN" sz="1400">
              <a:latin typeface="Bahnschrift Light Condensed" panose="020B0502040204020203" pitchFamily="34" charset="0"/>
              <a:cs typeface="Cambria"/>
            </a:endParaRPr>
          </a:p>
          <a:p>
            <a:pPr marL="12700" marR="283210" lvl="1" indent="142240">
              <a:lnSpc>
                <a:spcPct val="105900"/>
              </a:lnSpc>
              <a:spcBef>
                <a:spcPts val="790"/>
              </a:spcBef>
              <a:buAutoNum type="arabicPeriod"/>
              <a:tabLst>
                <a:tab pos="154940" algn="l"/>
              </a:tabLst>
            </a:pPr>
            <a:r>
              <a:rPr lang="en-IN" sz="1400">
                <a:latin typeface="Bahnschrift Light Condensed" panose="020B0502040204020203" pitchFamily="34" charset="0"/>
                <a:cs typeface="Cambria"/>
              </a:rPr>
              <a:t>Lee,</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S.,</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&amp;</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Choi,</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J.</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(2004). </a:t>
            </a:r>
            <a:r>
              <a:rPr lang="en-IN" sz="1400">
                <a:latin typeface="Bahnschrift Light Condensed" panose="020B0502040204020203" pitchFamily="34" charset="0"/>
                <a:cs typeface="Cambria"/>
              </a:rPr>
              <a:t>Landslide</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susceptibility </a:t>
            </a:r>
            <a:r>
              <a:rPr lang="en-IN" sz="1400">
                <a:latin typeface="Bahnschrift Light Condensed" panose="020B0502040204020203" pitchFamily="34" charset="0"/>
                <a:cs typeface="Cambria"/>
              </a:rPr>
              <a:t>mapping</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using</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GIS</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and</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the</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weight-</a:t>
            </a:r>
            <a:r>
              <a:rPr lang="en-IN" sz="1400" spc="-25">
                <a:latin typeface="Bahnschrift Light Condensed" panose="020B0502040204020203" pitchFamily="34" charset="0"/>
                <a:cs typeface="Cambria"/>
              </a:rPr>
              <a:t>of- </a:t>
            </a:r>
            <a:r>
              <a:rPr lang="en-IN" sz="1400">
                <a:latin typeface="Bahnschrift Light Condensed" panose="020B0502040204020203" pitchFamily="34" charset="0"/>
                <a:cs typeface="Cambria"/>
              </a:rPr>
              <a:t>evidence</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model.</a:t>
            </a:r>
            <a:r>
              <a:rPr lang="en-IN" sz="1400" spc="-10">
                <a:latin typeface="Bahnschrift Light Condensed" panose="020B0502040204020203" pitchFamily="34" charset="0"/>
                <a:cs typeface="Cambria"/>
              </a:rPr>
              <a:t> </a:t>
            </a:r>
            <a:r>
              <a:rPr lang="en-IN" sz="1400" i="1" spc="-10">
                <a:latin typeface="Bahnschrift Light Condensed" panose="020B0502040204020203" pitchFamily="34" charset="0"/>
                <a:cs typeface="Cambria"/>
              </a:rPr>
              <a:t>International</a:t>
            </a:r>
            <a:r>
              <a:rPr lang="en-IN" sz="1400" i="1" spc="-5">
                <a:latin typeface="Bahnschrift Light Condensed" panose="020B0502040204020203" pitchFamily="34" charset="0"/>
                <a:cs typeface="Cambria"/>
              </a:rPr>
              <a:t> </a:t>
            </a:r>
            <a:r>
              <a:rPr lang="en-IN" sz="1400" i="1">
                <a:latin typeface="Bahnschrift Light Condensed" panose="020B0502040204020203" pitchFamily="34" charset="0"/>
                <a:cs typeface="Cambria"/>
              </a:rPr>
              <a:t>Journal</a:t>
            </a:r>
            <a:r>
              <a:rPr lang="en-IN" sz="1400" i="1" spc="-10">
                <a:latin typeface="Bahnschrift Light Condensed" panose="020B0502040204020203" pitchFamily="34" charset="0"/>
                <a:cs typeface="Cambria"/>
              </a:rPr>
              <a:t> </a:t>
            </a:r>
            <a:r>
              <a:rPr lang="en-IN" sz="1400" i="1">
                <a:latin typeface="Bahnschrift Light Condensed" panose="020B0502040204020203" pitchFamily="34" charset="0"/>
                <a:cs typeface="Cambria"/>
              </a:rPr>
              <a:t>of</a:t>
            </a:r>
            <a:r>
              <a:rPr lang="en-IN" sz="1400" i="1" spc="-10">
                <a:latin typeface="Bahnschrift Light Condensed" panose="020B0502040204020203" pitchFamily="34" charset="0"/>
                <a:cs typeface="Cambria"/>
              </a:rPr>
              <a:t> Geographical</a:t>
            </a:r>
            <a:r>
              <a:rPr lang="en-IN" sz="1400" i="1" spc="-5">
                <a:latin typeface="Bahnschrift Light Condensed" panose="020B0502040204020203" pitchFamily="34" charset="0"/>
                <a:cs typeface="Cambria"/>
              </a:rPr>
              <a:t> </a:t>
            </a:r>
            <a:r>
              <a:rPr lang="en-IN" sz="1400" i="1">
                <a:latin typeface="Bahnschrift Light Condensed" panose="020B0502040204020203" pitchFamily="34" charset="0"/>
                <a:cs typeface="Cambria"/>
              </a:rPr>
              <a:t>Information</a:t>
            </a:r>
            <a:r>
              <a:rPr lang="en-IN" sz="1400" i="1" spc="-20">
                <a:latin typeface="Bahnschrift Light Condensed" panose="020B0502040204020203" pitchFamily="34" charset="0"/>
                <a:cs typeface="Cambria"/>
              </a:rPr>
              <a:t> </a:t>
            </a:r>
            <a:r>
              <a:rPr lang="en-IN" sz="1400" i="1">
                <a:latin typeface="Bahnschrift Light Condensed" panose="020B0502040204020203" pitchFamily="34" charset="0"/>
                <a:cs typeface="Cambria"/>
              </a:rPr>
              <a:t>Science</a:t>
            </a:r>
            <a:r>
              <a:rPr lang="en-IN" sz="1400">
                <a:latin typeface="Bahnschrift Light Condensed" panose="020B0502040204020203" pitchFamily="34" charset="0"/>
                <a:cs typeface="Cambria"/>
              </a:rPr>
              <a:t>,</a:t>
            </a:r>
            <a:r>
              <a:rPr lang="en-IN" sz="1400" spc="-15">
                <a:latin typeface="Bahnschrift Light Condensed" panose="020B0502040204020203" pitchFamily="34" charset="0"/>
                <a:cs typeface="Cambria"/>
              </a:rPr>
              <a:t> </a:t>
            </a:r>
            <a:r>
              <a:rPr lang="en-IN" sz="1400" i="1">
                <a:latin typeface="Bahnschrift Light Condensed" panose="020B0502040204020203" pitchFamily="34" charset="0"/>
                <a:cs typeface="Cambria"/>
              </a:rPr>
              <a:t>18</a:t>
            </a:r>
            <a:r>
              <a:rPr lang="en-IN" sz="1400">
                <a:latin typeface="Bahnschrift Light Condensed" panose="020B0502040204020203" pitchFamily="34" charset="0"/>
                <a:cs typeface="Cambria"/>
              </a:rPr>
              <a:t>(8),</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789–814. </a:t>
            </a:r>
            <a:r>
              <a:rPr lang="en-IN" sz="1400" u="sng" spc="-10">
                <a:solidFill>
                  <a:srgbClr val="0462C1"/>
                </a:solidFill>
                <a:uFill>
                  <a:solidFill>
                    <a:srgbClr val="0462C1"/>
                  </a:solidFill>
                </a:uFill>
                <a:latin typeface="Bahnschrift Light Condensed" panose="020B0502040204020203" pitchFamily="34" charset="0"/>
                <a:cs typeface="Cambria"/>
                <a:hlinkClick r:id="rId4"/>
              </a:rPr>
              <a:t>https://doi.org/10.1080/13658810410001702003</a:t>
            </a:r>
            <a:endParaRPr lang="en-IN" sz="1400">
              <a:latin typeface="Bahnschrift Light Condensed" panose="020B0502040204020203" pitchFamily="34" charset="0"/>
              <a:cs typeface="Cambria"/>
            </a:endParaRPr>
          </a:p>
          <a:p>
            <a:pPr marL="12700" marR="5080" lvl="1" indent="135890">
              <a:lnSpc>
                <a:spcPct val="106500"/>
              </a:lnSpc>
              <a:spcBef>
                <a:spcPts val="765"/>
              </a:spcBef>
              <a:buAutoNum type="arabicPeriod"/>
              <a:tabLst>
                <a:tab pos="148590" algn="l"/>
              </a:tabLst>
            </a:pPr>
            <a:r>
              <a:rPr lang="en-IN" sz="1400" spc="-20">
                <a:latin typeface="Bahnschrift Light Condensed" panose="020B0502040204020203" pitchFamily="34" charset="0"/>
                <a:cs typeface="Cambria"/>
              </a:rPr>
              <a:t>Stanley,</a:t>
            </a:r>
            <a:r>
              <a:rPr lang="en-IN" sz="1400" spc="-30">
                <a:latin typeface="Bahnschrift Light Condensed" panose="020B0502040204020203" pitchFamily="34" charset="0"/>
                <a:cs typeface="Cambria"/>
              </a:rPr>
              <a:t> </a:t>
            </a:r>
            <a:r>
              <a:rPr lang="en-IN" sz="1400" spc="-70">
                <a:latin typeface="Bahnschrift Light Condensed" panose="020B0502040204020203" pitchFamily="34" charset="0"/>
                <a:cs typeface="Cambria"/>
              </a:rPr>
              <a:t>T.</a:t>
            </a:r>
            <a:r>
              <a:rPr lang="en-IN" sz="1400">
                <a:latin typeface="Bahnschrift Light Condensed" panose="020B0502040204020203" pitchFamily="34" charset="0"/>
                <a:cs typeface="Cambria"/>
              </a:rPr>
              <a:t> A.,</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D.</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B.</a:t>
            </a:r>
            <a:r>
              <a:rPr lang="en-IN" sz="1400" spc="-10">
                <a:latin typeface="Bahnschrift Light Condensed" panose="020B0502040204020203" pitchFamily="34" charset="0"/>
                <a:cs typeface="Cambria"/>
              </a:rPr>
              <a:t> Kirschbaum,</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G.</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Benz,</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et</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al.</a:t>
            </a:r>
            <a:r>
              <a:rPr lang="en-IN" sz="1400" spc="-15">
                <a:latin typeface="Bahnschrift Light Condensed" panose="020B0502040204020203" pitchFamily="34" charset="0"/>
                <a:cs typeface="Cambria"/>
              </a:rPr>
              <a:t> </a:t>
            </a:r>
            <a:r>
              <a:rPr lang="en-IN" sz="1400">
                <a:latin typeface="Bahnschrift Light Condensed" panose="020B0502040204020203" pitchFamily="34" charset="0"/>
                <a:cs typeface="Cambria"/>
              </a:rPr>
              <a:t>2021.</a:t>
            </a:r>
            <a:r>
              <a:rPr lang="en-IN" sz="1400" spc="-10">
                <a:latin typeface="Bahnschrift Light Condensed" panose="020B0502040204020203" pitchFamily="34" charset="0"/>
                <a:cs typeface="Cambria"/>
              </a:rPr>
              <a:t> "Data-</a:t>
            </a:r>
            <a:r>
              <a:rPr lang="en-IN" sz="1400">
                <a:latin typeface="Bahnschrift Light Condensed" panose="020B0502040204020203" pitchFamily="34" charset="0"/>
                <a:cs typeface="Cambria"/>
              </a:rPr>
              <a:t>Driven</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Landslide</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Nowcasting</a:t>
            </a:r>
            <a:r>
              <a:rPr lang="en-IN" sz="1400" spc="-20">
                <a:latin typeface="Bahnschrift Light Condensed" panose="020B0502040204020203" pitchFamily="34" charset="0"/>
                <a:cs typeface="Cambria"/>
              </a:rPr>
              <a:t> </a:t>
            </a:r>
            <a:r>
              <a:rPr lang="en-IN" sz="1400">
                <a:latin typeface="Bahnschrift Light Condensed" panose="020B0502040204020203" pitchFamily="34" charset="0"/>
                <a:cs typeface="Cambria"/>
              </a:rPr>
              <a:t>at</a:t>
            </a:r>
            <a:r>
              <a:rPr lang="en-IN" sz="1400" spc="-20">
                <a:latin typeface="Bahnschrift Light Condensed" panose="020B0502040204020203" pitchFamily="34" charset="0"/>
                <a:cs typeface="Cambria"/>
              </a:rPr>
              <a:t> </a:t>
            </a:r>
            <a:r>
              <a:rPr lang="en-IN" sz="1400" spc="-25">
                <a:latin typeface="Bahnschrift Light Condensed" panose="020B0502040204020203" pitchFamily="34" charset="0"/>
                <a:cs typeface="Cambria"/>
              </a:rPr>
              <a:t>the </a:t>
            </a:r>
            <a:r>
              <a:rPr lang="en-IN" sz="1400">
                <a:latin typeface="Bahnschrift Light Condensed" panose="020B0502040204020203" pitchFamily="34" charset="0"/>
                <a:cs typeface="Cambria"/>
              </a:rPr>
              <a:t>Global</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Scale."</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Frontiers</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in</a:t>
            </a:r>
            <a:r>
              <a:rPr lang="en-IN" sz="1400" spc="-30">
                <a:latin typeface="Bahnschrift Light Condensed" panose="020B0502040204020203" pitchFamily="34" charset="0"/>
                <a:cs typeface="Cambria"/>
              </a:rPr>
              <a:t> </a:t>
            </a:r>
            <a:r>
              <a:rPr lang="en-IN" sz="1400">
                <a:latin typeface="Bahnschrift Light Condensed" panose="020B0502040204020203" pitchFamily="34" charset="0"/>
                <a:cs typeface="Cambria"/>
              </a:rPr>
              <a:t>Earth</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Science,</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9:</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3389/feart.2021.640043</a:t>
            </a:r>
            <a:endParaRPr lang="en-IN" sz="1400">
              <a:latin typeface="Bahnschrift Light Condensed" panose="020B0502040204020203" pitchFamily="34" charset="0"/>
              <a:cs typeface="Cambria"/>
            </a:endParaRPr>
          </a:p>
          <a:p>
            <a:pPr marL="12700" marR="728345" lvl="1" indent="212725">
              <a:lnSpc>
                <a:spcPct val="106400"/>
              </a:lnSpc>
              <a:spcBef>
                <a:spcPts val="780"/>
              </a:spcBef>
              <a:buAutoNum type="arabicPeriod"/>
              <a:tabLst>
                <a:tab pos="225425" algn="l"/>
              </a:tabLst>
            </a:pPr>
            <a:r>
              <a:rPr lang="en-IN" sz="1400" spc="-20">
                <a:latin typeface="Bahnschrift Light Condensed" panose="020B0502040204020203" pitchFamily="34" charset="0"/>
                <a:cs typeface="Cambria"/>
              </a:rPr>
              <a:t>Stanley,</a:t>
            </a:r>
            <a:r>
              <a:rPr lang="en-IN" sz="1400" spc="-25">
                <a:latin typeface="Bahnschrift Light Condensed" panose="020B0502040204020203" pitchFamily="34" charset="0"/>
                <a:cs typeface="Cambria"/>
              </a:rPr>
              <a:t> </a:t>
            </a:r>
            <a:r>
              <a:rPr lang="en-IN" sz="1400" spc="-45">
                <a:latin typeface="Bahnschrift Light Condensed" panose="020B0502040204020203" pitchFamily="34" charset="0"/>
                <a:cs typeface="Cambria"/>
              </a:rPr>
              <a:t>T.,</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and</a:t>
            </a:r>
            <a:r>
              <a:rPr lang="en-IN" sz="1400" spc="-25">
                <a:latin typeface="Bahnschrift Light Condensed" panose="020B0502040204020203" pitchFamily="34" charset="0"/>
                <a:cs typeface="Cambria"/>
              </a:rPr>
              <a:t> </a:t>
            </a:r>
            <a:r>
              <a:rPr lang="en-IN" sz="1400">
                <a:latin typeface="Bahnschrift Light Condensed" panose="020B0502040204020203" pitchFamily="34" charset="0"/>
                <a:cs typeface="Cambria"/>
              </a:rPr>
              <a:t>D.</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B.</a:t>
            </a:r>
            <a:r>
              <a:rPr lang="en-IN" sz="1400" spc="-10">
                <a:latin typeface="Bahnschrift Light Condensed" panose="020B0502040204020203" pitchFamily="34" charset="0"/>
                <a:cs typeface="Cambria"/>
              </a:rPr>
              <a:t> Kirschbaum. </a:t>
            </a:r>
            <a:r>
              <a:rPr lang="en-IN" sz="1400">
                <a:latin typeface="Bahnschrift Light Condensed" panose="020B0502040204020203" pitchFamily="34" charset="0"/>
                <a:cs typeface="Cambria"/>
              </a:rPr>
              <a:t>2017.</a:t>
            </a:r>
            <a:r>
              <a:rPr lang="en-IN" sz="1400" spc="-10">
                <a:latin typeface="Bahnschrift Light Condensed" panose="020B0502040204020203" pitchFamily="34" charset="0"/>
                <a:cs typeface="Cambria"/>
              </a:rPr>
              <a:t> </a:t>
            </a:r>
            <a:r>
              <a:rPr lang="en-IN" sz="1400" spc="-85">
                <a:latin typeface="Bahnschrift Light Condensed" panose="020B0502040204020203" pitchFamily="34" charset="0"/>
                <a:cs typeface="Cambria"/>
              </a:rPr>
              <a:t>"A</a:t>
            </a:r>
            <a:r>
              <a:rPr lang="en-IN" sz="1400" spc="-5">
                <a:latin typeface="Bahnschrift Light Condensed" panose="020B0502040204020203" pitchFamily="34" charset="0"/>
                <a:cs typeface="Cambria"/>
              </a:rPr>
              <a:t> </a:t>
            </a:r>
            <a:r>
              <a:rPr lang="en-IN" sz="1400">
                <a:latin typeface="Bahnschrift Light Condensed" panose="020B0502040204020203" pitchFamily="34" charset="0"/>
                <a:cs typeface="Cambria"/>
              </a:rPr>
              <a:t>heuristic</a:t>
            </a:r>
            <a:r>
              <a:rPr lang="en-IN" sz="1400" spc="-10">
                <a:latin typeface="Bahnschrift Light Condensed" panose="020B0502040204020203" pitchFamily="34" charset="0"/>
                <a:cs typeface="Cambria"/>
              </a:rPr>
              <a:t> approach </a:t>
            </a:r>
            <a:r>
              <a:rPr lang="en-IN" sz="1400">
                <a:latin typeface="Bahnschrift Light Condensed" panose="020B0502040204020203" pitchFamily="34" charset="0"/>
                <a:cs typeface="Cambria"/>
              </a:rPr>
              <a:t>to</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global</a:t>
            </a:r>
            <a:r>
              <a:rPr lang="en-IN" sz="1400" spc="-10">
                <a:latin typeface="Bahnschrift Light Condensed" panose="020B0502040204020203" pitchFamily="34" charset="0"/>
                <a:cs typeface="Cambria"/>
              </a:rPr>
              <a:t> landslide susceptibility</a:t>
            </a:r>
            <a:r>
              <a:rPr lang="en-IN" sz="1400" spc="5">
                <a:latin typeface="Bahnschrift Light Condensed" panose="020B0502040204020203" pitchFamily="34" charset="0"/>
                <a:cs typeface="Cambria"/>
              </a:rPr>
              <a:t> </a:t>
            </a:r>
            <a:r>
              <a:rPr lang="en-IN" sz="1400" spc="-10">
                <a:latin typeface="Bahnschrift Light Condensed" panose="020B0502040204020203" pitchFamily="34" charset="0"/>
                <a:cs typeface="Cambria"/>
              </a:rPr>
              <a:t>mapping."</a:t>
            </a:r>
            <a:r>
              <a:rPr lang="en-IN" sz="1400" spc="10">
                <a:latin typeface="Bahnschrift Light Condensed" panose="020B0502040204020203" pitchFamily="34" charset="0"/>
                <a:cs typeface="Cambria"/>
              </a:rPr>
              <a:t> </a:t>
            </a:r>
            <a:r>
              <a:rPr lang="en-IN" sz="1400">
                <a:latin typeface="Bahnschrift Light Condensed" panose="020B0502040204020203" pitchFamily="34" charset="0"/>
                <a:cs typeface="Cambria"/>
              </a:rPr>
              <a:t>Natural</a:t>
            </a:r>
            <a:r>
              <a:rPr lang="en-IN" sz="1400" spc="10">
                <a:latin typeface="Bahnschrift Light Condensed" panose="020B0502040204020203" pitchFamily="34" charset="0"/>
                <a:cs typeface="Cambria"/>
              </a:rPr>
              <a:t> </a:t>
            </a:r>
            <a:r>
              <a:rPr lang="en-IN" sz="1400" spc="-10">
                <a:latin typeface="Bahnschrift Light Condensed" panose="020B0502040204020203" pitchFamily="34" charset="0"/>
                <a:cs typeface="Cambria"/>
              </a:rPr>
              <a:t>Hazards,</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1-</a:t>
            </a:r>
            <a:r>
              <a:rPr lang="en-IN" sz="1400">
                <a:latin typeface="Bahnschrift Light Condensed" panose="020B0502040204020203" pitchFamily="34" charset="0"/>
                <a:cs typeface="Cambria"/>
              </a:rPr>
              <a:t>20</a:t>
            </a:r>
            <a:r>
              <a:rPr lang="en-IN" sz="1400" spc="15">
                <a:latin typeface="Bahnschrift Light Condensed" panose="020B0502040204020203" pitchFamily="34" charset="0"/>
                <a:cs typeface="Cambria"/>
              </a:rPr>
              <a:t> </a:t>
            </a:r>
            <a:r>
              <a:rPr lang="en-IN" sz="1400" spc="-10">
                <a:latin typeface="Bahnschrift Light Condensed" panose="020B0502040204020203" pitchFamily="34" charset="0"/>
                <a:cs typeface="Cambria"/>
              </a:rPr>
              <a:t>1007/s11069-017-2757-</a:t>
            </a:r>
            <a:r>
              <a:rPr lang="en-IN" sz="1400" spc="-50">
                <a:latin typeface="Bahnschrift Light Condensed" panose="020B0502040204020203" pitchFamily="34" charset="0"/>
                <a:cs typeface="Cambria"/>
              </a:rPr>
              <a:t>y</a:t>
            </a:r>
          </a:p>
          <a:p>
            <a:pPr marL="12700" marR="728345" lvl="1" indent="212725">
              <a:lnSpc>
                <a:spcPct val="106400"/>
              </a:lnSpc>
              <a:spcBef>
                <a:spcPts val="780"/>
              </a:spcBef>
              <a:buAutoNum type="arabicPeriod"/>
              <a:tabLst>
                <a:tab pos="225425" algn="l"/>
              </a:tabLst>
            </a:pPr>
            <a:r>
              <a:rPr lang="en-US" sz="1400">
                <a:latin typeface="Bahnschrift Light Condensed" panose="020B0502040204020203" pitchFamily="34" charset="0"/>
                <a:cs typeface="Cambria"/>
              </a:rPr>
              <a:t>Zhang, Fanyu &amp; Huang, Xiaowei. (2018). Trend and spatiotemporal distribution of fatal landslides triggered by non-seismic effects in China. Landslides. 15. 10.1007/s10346-018-1007-z.</a:t>
            </a:r>
            <a:endParaRPr lang="en-IN" sz="1400">
              <a:latin typeface="Bahnschrift Light Condensed" panose="020B0502040204020203" pitchFamily="34" charset="0"/>
              <a:cs typeface="Cambria"/>
            </a:endParaRPr>
          </a:p>
          <a:p>
            <a:endParaRPr lang="en-IN" sz="1400">
              <a:latin typeface="Bahnschrift Light Condensed" panose="020B0502040204020203" pitchFamily="34" charset="0"/>
            </a:endParaRPr>
          </a:p>
        </p:txBody>
      </p:sp>
    </p:spTree>
    <p:extLst>
      <p:ext uri="{BB962C8B-B14F-4D97-AF65-F5344CB8AC3E}">
        <p14:creationId xmlns:p14="http://schemas.microsoft.com/office/powerpoint/2010/main" val="1015983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43E0-8DD9-022F-58F3-9B40280537DD}"/>
              </a:ext>
            </a:extLst>
          </p:cNvPr>
          <p:cNvSpPr>
            <a:spLocks noGrp="1"/>
          </p:cNvSpPr>
          <p:nvPr>
            <p:ph type="title"/>
          </p:nvPr>
        </p:nvSpPr>
        <p:spPr/>
        <p:txBody>
          <a:bodyPr>
            <a:normAutofit/>
          </a:bodyPr>
          <a:lstStyle/>
          <a:p>
            <a:r>
              <a:rPr lang="en-US" sz="4000" b="1">
                <a:latin typeface="Algerian" panose="04020705040A02060702" pitchFamily="82" charset="0"/>
                <a:cs typeface="Times New Roman" panose="02020603050405020304" pitchFamily="18" charset="0"/>
              </a:rPr>
              <a:t>A</a:t>
            </a:r>
            <a:r>
              <a:rPr lang="en-IN" sz="4000" b="1">
                <a:latin typeface="Algerian" panose="04020705040A02060702" pitchFamily="82" charset="0"/>
                <a:cs typeface="Times New Roman" panose="02020603050405020304" pitchFamily="18" charset="0"/>
              </a:rPr>
              <a:t>BOUT LANDSLIDES</a:t>
            </a:r>
          </a:p>
        </p:txBody>
      </p:sp>
      <p:sp>
        <p:nvSpPr>
          <p:cNvPr id="3" name="Content Placeholder 2">
            <a:extLst>
              <a:ext uri="{FF2B5EF4-FFF2-40B4-BE49-F238E27FC236}">
                <a16:creationId xmlns:a16="http://schemas.microsoft.com/office/drawing/2014/main" id="{C569F996-EF75-6779-3430-5C26369E62C9}"/>
              </a:ext>
            </a:extLst>
          </p:cNvPr>
          <p:cNvSpPr>
            <a:spLocks noGrp="1"/>
          </p:cNvSpPr>
          <p:nvPr>
            <p:ph idx="1"/>
          </p:nvPr>
        </p:nvSpPr>
        <p:spPr>
          <a:xfrm>
            <a:off x="569261" y="1936376"/>
            <a:ext cx="7182819" cy="4007224"/>
          </a:xfrm>
        </p:spPr>
        <p:txBody>
          <a:bodyPr>
            <a:normAutofit/>
          </a:bodyPr>
          <a:lstStyle/>
          <a:p>
            <a:r>
              <a:rPr lang="en-US" sz="2400" b="1">
                <a:latin typeface="Times New Roman" panose="02020603050405020304" pitchFamily="18" charset="0"/>
                <a:cs typeface="Times New Roman" panose="02020603050405020304" pitchFamily="18" charset="0"/>
              </a:rPr>
              <a:t>DEFINITION:</a:t>
            </a:r>
            <a:r>
              <a:rPr lang="en-US" sz="2400"/>
              <a:t> </a:t>
            </a:r>
            <a:r>
              <a:rPr lang="en-US" sz="2400">
                <a:latin typeface="Bahnschrift Light Condensed" panose="020B0502040204020203" pitchFamily="34" charset="0"/>
              </a:rPr>
              <a:t>Landslides are the downward movement of rock, soil, and debris along a slope, often triggered by gravity.</a:t>
            </a:r>
          </a:p>
          <a:p>
            <a:r>
              <a:rPr lang="en-US" sz="2400" b="1">
                <a:latin typeface="Times New Roman" panose="02020603050405020304" pitchFamily="18" charset="0"/>
                <a:cs typeface="Times New Roman" panose="02020603050405020304" pitchFamily="18" charset="0"/>
              </a:rPr>
              <a:t>CAUSES:</a:t>
            </a:r>
            <a:r>
              <a:rPr lang="en-US" sz="2400">
                <a:latin typeface="Bahnschrift Light Condensed" panose="020B0502040204020203" pitchFamily="34" charset="0"/>
              </a:rPr>
              <a:t> Intense rainfall, earthquakes, </a:t>
            </a:r>
            <a:r>
              <a:rPr lang="en-IN" sz="2400">
                <a:latin typeface="Bahnschrift Light Condensed" panose="020B0502040204020203" pitchFamily="34" charset="0"/>
              </a:rPr>
              <a:t>volcanic activity, deforestation, </a:t>
            </a:r>
            <a:r>
              <a:rPr lang="en-US" sz="2400">
                <a:latin typeface="Bahnschrift Light Condensed" panose="020B0502040204020203" pitchFamily="34" charset="0"/>
              </a:rPr>
              <a:t>and human activities like construction.</a:t>
            </a:r>
            <a:r>
              <a:rPr lang="en-IN" sz="2400">
                <a:latin typeface="Bahnschrift Light Condensed" panose="020B0502040204020203" pitchFamily="34" charset="0"/>
              </a:rPr>
              <a:t> </a:t>
            </a:r>
          </a:p>
          <a:p>
            <a:r>
              <a:rPr lang="en-US" sz="2400" b="1">
                <a:latin typeface="Times New Roman" panose="02020603050405020304" pitchFamily="18" charset="0"/>
                <a:cs typeface="Times New Roman" panose="02020603050405020304" pitchFamily="18" charset="0"/>
              </a:rPr>
              <a:t>IMPACT:</a:t>
            </a:r>
            <a:r>
              <a:rPr lang="en-US" sz="2400">
                <a:latin typeface="Bahnschrift Light Condensed" panose="020B0502040204020203" pitchFamily="34" charset="0"/>
              </a:rPr>
              <a:t> Landslides cause tens of thousands of deaths and  $20 billion in yearly economic losses globally estimated.</a:t>
            </a:r>
          </a:p>
        </p:txBody>
      </p:sp>
      <p:pic>
        <p:nvPicPr>
          <p:cNvPr id="5" name="Picture 4">
            <a:extLst>
              <a:ext uri="{FF2B5EF4-FFF2-40B4-BE49-F238E27FC236}">
                <a16:creationId xmlns:a16="http://schemas.microsoft.com/office/drawing/2014/main" id="{A1402308-6FE1-FBBF-FEEB-63CBBFBB907C}"/>
              </a:ext>
            </a:extLst>
          </p:cNvPr>
          <p:cNvPicPr>
            <a:picLocks noChangeAspect="1"/>
          </p:cNvPicPr>
          <p:nvPr/>
        </p:nvPicPr>
        <p:blipFill>
          <a:blip r:embed="rId2"/>
          <a:stretch>
            <a:fillRect/>
          </a:stretch>
        </p:blipFill>
        <p:spPr>
          <a:xfrm>
            <a:off x="7467600" y="3180080"/>
            <a:ext cx="4622800" cy="3556000"/>
          </a:xfrm>
          <a:prstGeom prst="rect">
            <a:avLst/>
          </a:prstGeom>
        </p:spPr>
      </p:pic>
    </p:spTree>
    <p:extLst>
      <p:ext uri="{BB962C8B-B14F-4D97-AF65-F5344CB8AC3E}">
        <p14:creationId xmlns:p14="http://schemas.microsoft.com/office/powerpoint/2010/main" val="120255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5FA6C-4577-29D6-80B6-E51DD565432B}"/>
              </a:ext>
            </a:extLst>
          </p:cNvPr>
          <p:cNvSpPr>
            <a:spLocks noGrp="1"/>
          </p:cNvSpPr>
          <p:nvPr>
            <p:ph type="title"/>
          </p:nvPr>
        </p:nvSpPr>
        <p:spPr>
          <a:xfrm>
            <a:off x="685473" y="72253"/>
            <a:ext cx="10821054" cy="1456267"/>
          </a:xfrm>
        </p:spPr>
        <p:txBody>
          <a:bodyPr>
            <a:normAutofit/>
          </a:bodyPr>
          <a:lstStyle/>
          <a:p>
            <a:r>
              <a:rPr lang="en-US" sz="4000" b="1">
                <a:latin typeface="Algerian" panose="04020705040A02060702" pitchFamily="82" charset="0"/>
                <a:cs typeface="Times New Roman" panose="02020603050405020304" pitchFamily="18" charset="0"/>
              </a:rPr>
              <a:t>H</a:t>
            </a:r>
            <a:r>
              <a:rPr lang="en-IN" sz="4000" b="1">
                <a:latin typeface="Algerian" panose="04020705040A02060702" pitchFamily="82" charset="0"/>
                <a:cs typeface="Times New Roman" panose="02020603050405020304" pitchFamily="18" charset="0"/>
              </a:rPr>
              <a:t>IMACHAL PRADESH: Friend of landslides</a:t>
            </a:r>
          </a:p>
        </p:txBody>
      </p:sp>
      <p:sp>
        <p:nvSpPr>
          <p:cNvPr id="5" name="Content Placeholder 4">
            <a:extLst>
              <a:ext uri="{FF2B5EF4-FFF2-40B4-BE49-F238E27FC236}">
                <a16:creationId xmlns:a16="http://schemas.microsoft.com/office/drawing/2014/main" id="{29FF65C1-2134-20D1-5D43-2F41994C9EA2}"/>
              </a:ext>
            </a:extLst>
          </p:cNvPr>
          <p:cNvSpPr>
            <a:spLocks noGrp="1"/>
          </p:cNvSpPr>
          <p:nvPr>
            <p:ph idx="1"/>
          </p:nvPr>
        </p:nvSpPr>
        <p:spPr>
          <a:xfrm>
            <a:off x="384985" y="1562582"/>
            <a:ext cx="8006662" cy="4687747"/>
          </a:xfrm>
        </p:spPr>
        <p:txBody>
          <a:bodyPr>
            <a:normAutofit/>
          </a:bodyPr>
          <a:lstStyle/>
          <a:p>
            <a:r>
              <a:rPr lang="en-US" sz="2400">
                <a:latin typeface="Bahnschrift Light Condensed" panose="020B0502040204020203" pitchFamily="34" charset="0"/>
              </a:rPr>
              <a:t>Himachal Pradesh, in northern India, covers about 55,673 sq km within the western Himalayas.  </a:t>
            </a:r>
          </a:p>
          <a:p>
            <a:r>
              <a:rPr lang="en-US" sz="2400">
                <a:latin typeface="Bahnschrift Light Condensed" panose="020B0502040204020203" pitchFamily="34" charset="0"/>
              </a:rPr>
              <a:t>6x increase in major landslides within two years, with 117 events in 2022 compared to 16 in 2020.</a:t>
            </a:r>
          </a:p>
          <a:p>
            <a:r>
              <a:rPr lang="en-US" sz="2400">
                <a:latin typeface="Bahnschrift Light Condensed" panose="020B0502040204020203" pitchFamily="34" charset="0"/>
              </a:rPr>
              <a:t>₹1,195 crore in losses, with extensive limiting access and heightening risks</a:t>
            </a:r>
          </a:p>
          <a:p>
            <a:r>
              <a:rPr lang="en-IN" sz="2400">
                <a:latin typeface="Bahnschrift Light Condensed" panose="020B0502040204020203" pitchFamily="34" charset="0"/>
              </a:rPr>
              <a:t>Emphasizing the impact on us. REALLY US!</a:t>
            </a:r>
          </a:p>
          <a:p>
            <a:endParaRPr lang="en-IN"/>
          </a:p>
          <a:p>
            <a:endParaRPr lang="en-IN"/>
          </a:p>
          <a:p>
            <a:endParaRPr lang="en-IN"/>
          </a:p>
        </p:txBody>
      </p:sp>
      <p:pic>
        <p:nvPicPr>
          <p:cNvPr id="3" name="Picture 2">
            <a:extLst>
              <a:ext uri="{FF2B5EF4-FFF2-40B4-BE49-F238E27FC236}">
                <a16:creationId xmlns:a16="http://schemas.microsoft.com/office/drawing/2014/main" id="{3D7755F2-1939-B157-7F3F-CE70BC6E8408}"/>
              </a:ext>
            </a:extLst>
          </p:cNvPr>
          <p:cNvPicPr>
            <a:picLocks noChangeAspect="1"/>
          </p:cNvPicPr>
          <p:nvPr/>
        </p:nvPicPr>
        <p:blipFill>
          <a:blip r:embed="rId2"/>
          <a:stretch>
            <a:fillRect/>
          </a:stretch>
        </p:blipFill>
        <p:spPr>
          <a:xfrm>
            <a:off x="7813507" y="2082800"/>
            <a:ext cx="4378493" cy="4702947"/>
          </a:xfrm>
          <a:prstGeom prst="rect">
            <a:avLst/>
          </a:prstGeom>
        </p:spPr>
      </p:pic>
    </p:spTree>
    <p:extLst>
      <p:ext uri="{BB962C8B-B14F-4D97-AF65-F5344CB8AC3E}">
        <p14:creationId xmlns:p14="http://schemas.microsoft.com/office/powerpoint/2010/main" val="620351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2B57-A1E2-12CB-97AC-2449CE606DA6}"/>
              </a:ext>
            </a:extLst>
          </p:cNvPr>
          <p:cNvSpPr>
            <a:spLocks noGrp="1"/>
          </p:cNvSpPr>
          <p:nvPr>
            <p:ph type="title"/>
          </p:nvPr>
        </p:nvSpPr>
        <p:spPr>
          <a:xfrm>
            <a:off x="2316089" y="1193373"/>
            <a:ext cx="10131425" cy="474560"/>
          </a:xfrm>
        </p:spPr>
        <p:txBody>
          <a:bodyPr>
            <a:noAutofit/>
          </a:bodyPr>
          <a:lstStyle/>
          <a:p>
            <a:r>
              <a:rPr lang="en-IN" sz="4000" b="1">
                <a:latin typeface="Algerian" panose="04020705040A02060702" pitchFamily="82" charset="0"/>
                <a:cs typeface="Times New Roman" panose="02020603050405020304" pitchFamily="18" charset="0"/>
              </a:rPr>
              <a:t>OBJECTIVE AND SIGNIFICANCE</a:t>
            </a:r>
            <a:br>
              <a:rPr lang="en-IN" sz="4000" b="1">
                <a:latin typeface="Algerian" panose="04020705040A02060702" pitchFamily="82" charset="0"/>
                <a:cs typeface="Times New Roman" panose="02020603050405020304" pitchFamily="18" charset="0"/>
              </a:rPr>
            </a:br>
            <a:br>
              <a:rPr lang="en-IN" sz="4000" b="1">
                <a:latin typeface="Algerian" panose="04020705040A02060702" pitchFamily="82" charset="0"/>
                <a:cs typeface="Times New Roman" panose="02020603050405020304" pitchFamily="18" charset="0"/>
              </a:rPr>
            </a:br>
            <a:endParaRPr lang="en-IN" sz="4000" b="1">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EA5A64-234C-C080-7506-D364557203E8}"/>
              </a:ext>
            </a:extLst>
          </p:cNvPr>
          <p:cNvSpPr>
            <a:spLocks noGrp="1"/>
          </p:cNvSpPr>
          <p:nvPr>
            <p:ph idx="1"/>
          </p:nvPr>
        </p:nvSpPr>
        <p:spPr>
          <a:xfrm>
            <a:off x="157216" y="1049938"/>
            <a:ext cx="11528870" cy="5309148"/>
          </a:xfrm>
        </p:spPr>
        <p:txBody>
          <a:bodyPr>
            <a:normAutofit/>
          </a:bodyPr>
          <a:lstStyle/>
          <a:p>
            <a:pPr marL="0" indent="0">
              <a:buNone/>
            </a:pPr>
            <a:endParaRPr lang="en-IN" sz="2600"/>
          </a:p>
          <a:p>
            <a:r>
              <a:rPr lang="en-IN" sz="2600" b="1">
                <a:latin typeface="Times New Roman" panose="02020603050405020304" pitchFamily="18" charset="0"/>
                <a:cs typeface="Times New Roman" panose="02020603050405020304" pitchFamily="18" charset="0"/>
              </a:rPr>
              <a:t>OBJECTIVE:</a:t>
            </a:r>
            <a:r>
              <a:rPr lang="en-IN" sz="2600"/>
              <a:t>  </a:t>
            </a:r>
            <a:r>
              <a:rPr lang="en-US" sz="2800">
                <a:latin typeface="Bahnschrift Light Condensed" panose="020B0502040204020203" pitchFamily="34" charset="0"/>
              </a:rPr>
              <a:t>Develop a high-resolution landslide susceptibility map for Himachal Pradesh using </a:t>
            </a:r>
            <a:r>
              <a:rPr lang="en-IN" sz="2800" b="1">
                <a:latin typeface="Bahnschrift Light Condensed" panose="020B0502040204020203" pitchFamily="34" charset="0"/>
              </a:rPr>
              <a:t>DEEP LEARNING TECHNIQUES</a:t>
            </a:r>
            <a:endParaRPr lang="en-IN" sz="2600" b="1">
              <a:latin typeface="Bahnschrift Light Condensed" panose="020B0502040204020203" pitchFamily="34" charset="0"/>
            </a:endParaRPr>
          </a:p>
          <a:p>
            <a:r>
              <a:rPr lang="en-IN" sz="2600" b="1">
                <a:latin typeface="Times New Roman" panose="02020603050405020304" pitchFamily="18" charset="0"/>
                <a:cs typeface="Times New Roman" panose="02020603050405020304" pitchFamily="18" charset="0"/>
              </a:rPr>
              <a:t>SIGNIFICANCE</a:t>
            </a:r>
            <a:r>
              <a:rPr lang="en-IN" sz="2600">
                <a:latin typeface="Times New Roman" panose="02020603050405020304" pitchFamily="18" charset="0"/>
                <a:cs typeface="Times New Roman" panose="02020603050405020304" pitchFamily="18" charset="0"/>
              </a:rPr>
              <a:t>:</a:t>
            </a:r>
          </a:p>
          <a:p>
            <a:pPr marL="0" indent="0">
              <a:buNone/>
            </a:pPr>
            <a:r>
              <a:rPr lang="en-IN" sz="2600"/>
              <a:t>     </a:t>
            </a:r>
            <a:r>
              <a:rPr lang="en-IN" sz="2600">
                <a:latin typeface="Bahnschrift Light Condensed" panose="020B0502040204020203" pitchFamily="34" charset="0"/>
              </a:rPr>
              <a:t>(</a:t>
            </a:r>
            <a:r>
              <a:rPr lang="en-IN" sz="2600" err="1">
                <a:latin typeface="Bahnschrift Light Condensed" panose="020B0502040204020203" pitchFamily="34" charset="0"/>
              </a:rPr>
              <a:t>i</a:t>
            </a:r>
            <a:r>
              <a:rPr lang="en-IN" sz="2600">
                <a:latin typeface="Bahnschrift Light Condensed" panose="020B0502040204020203" pitchFamily="34" charset="0"/>
              </a:rPr>
              <a:t>) </a:t>
            </a:r>
            <a:r>
              <a:rPr lang="en-US" sz="2800">
                <a:latin typeface="Bahnschrift Light Condensed" panose="020B0502040204020203" pitchFamily="34" charset="0"/>
              </a:rPr>
              <a:t>The resulting susceptibility map can be used for risk assessment,   </a:t>
            </a:r>
          </a:p>
          <a:p>
            <a:pPr marL="0" indent="0">
              <a:buNone/>
            </a:pPr>
            <a:r>
              <a:rPr lang="en-US" sz="2800">
                <a:latin typeface="Bahnschrift Light Condensed" panose="020B0502040204020203" pitchFamily="34" charset="0"/>
              </a:rPr>
              <a:t>      infrastructure planning, community awareness and </a:t>
            </a:r>
            <a:r>
              <a:rPr lang="en-IN" sz="2800">
                <a:latin typeface="Bahnschrift Light Condensed" panose="020B0502040204020203" pitchFamily="34" charset="0"/>
              </a:rPr>
              <a:t>guiding mitigation strategies</a:t>
            </a:r>
            <a:endParaRPr lang="en-US" sz="2800">
              <a:latin typeface="Bahnschrift Light Condensed" panose="020B0502040204020203" pitchFamily="34" charset="0"/>
            </a:endParaRPr>
          </a:p>
          <a:p>
            <a:pPr marL="0" indent="0">
              <a:buNone/>
            </a:pPr>
            <a:r>
              <a:rPr lang="en-US" sz="2800">
                <a:latin typeface="Bahnschrift Light Condensed" panose="020B0502040204020203" pitchFamily="34" charset="0"/>
              </a:rPr>
              <a:t>     (ii) This project underscores the transformative power of integrating  machine learning </a:t>
            </a:r>
          </a:p>
          <a:p>
            <a:pPr marL="0" indent="0">
              <a:buNone/>
            </a:pPr>
            <a:r>
              <a:rPr lang="en-US" sz="2800">
                <a:latin typeface="Bahnschrift Light Condensed" panose="020B0502040204020203" pitchFamily="34" charset="0"/>
              </a:rPr>
              <a:t>      with geospatial data for managing natural hazards.</a:t>
            </a:r>
            <a:endParaRPr lang="en-IN">
              <a:latin typeface="Bahnschrift Light Condensed" panose="020B0502040204020203" pitchFamily="34" charset="0"/>
            </a:endParaRPr>
          </a:p>
          <a:p>
            <a:endParaRPr lang="en-IN"/>
          </a:p>
        </p:txBody>
      </p:sp>
    </p:spTree>
    <p:extLst>
      <p:ext uri="{BB962C8B-B14F-4D97-AF65-F5344CB8AC3E}">
        <p14:creationId xmlns:p14="http://schemas.microsoft.com/office/powerpoint/2010/main" val="27808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E5B3-2320-5741-D0F2-06B377E22922}"/>
              </a:ext>
            </a:extLst>
          </p:cNvPr>
          <p:cNvSpPr>
            <a:spLocks noGrp="1"/>
          </p:cNvSpPr>
          <p:nvPr>
            <p:ph type="title"/>
          </p:nvPr>
        </p:nvSpPr>
        <p:spPr>
          <a:xfrm>
            <a:off x="1230331" y="338666"/>
            <a:ext cx="10131425" cy="1456267"/>
          </a:xfrm>
        </p:spPr>
        <p:txBody>
          <a:bodyPr>
            <a:noAutofit/>
          </a:bodyPr>
          <a:lstStyle/>
          <a:p>
            <a:pPr algn="ctr"/>
            <a:r>
              <a:rPr lang="en-IN" sz="4000" b="1">
                <a:latin typeface="Algerian" panose="04020705040A02060702" pitchFamily="82" charset="0"/>
                <a:cs typeface="Times New Roman" panose="02020603050405020304" pitchFamily="18" charset="0"/>
              </a:rPr>
              <a:t>Methodology: data  acquisition</a:t>
            </a:r>
            <a:br>
              <a:rPr lang="en-IN" sz="4000" b="1">
                <a:latin typeface="Algerian" panose="04020705040A02060702" pitchFamily="82" charset="0"/>
                <a:cs typeface="Times New Roman" panose="02020603050405020304" pitchFamily="18" charset="0"/>
              </a:rPr>
            </a:br>
            <a:br>
              <a:rPr lang="en-IN" sz="4000" b="1">
                <a:latin typeface="Algerian" panose="04020705040A02060702" pitchFamily="82" charset="0"/>
                <a:cs typeface="Times New Roman" panose="02020603050405020304" pitchFamily="18" charset="0"/>
              </a:rPr>
            </a:br>
            <a:endParaRPr lang="en-IN" sz="4000" b="1">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B0C181-E20E-3FBD-9B97-8C86EBCCC437}"/>
              </a:ext>
            </a:extLst>
          </p:cNvPr>
          <p:cNvSpPr>
            <a:spLocks noGrp="1"/>
          </p:cNvSpPr>
          <p:nvPr>
            <p:ph idx="1"/>
          </p:nvPr>
        </p:nvSpPr>
        <p:spPr>
          <a:xfrm>
            <a:off x="180797" y="1324155"/>
            <a:ext cx="10965623" cy="3738913"/>
          </a:xfrm>
        </p:spPr>
        <p:txBody>
          <a:bodyPr>
            <a:normAutofit/>
          </a:bodyPr>
          <a:lstStyle/>
          <a:p>
            <a:r>
              <a:rPr lang="en-US" sz="2400">
                <a:latin typeface="Bahnschrift Light Condensed" panose="020B0502040204020203" pitchFamily="34" charset="0"/>
              </a:rPr>
              <a:t>Utilized remote sensing techniques to gather crucial information on various factors influencing landslide occurrence in Himachal Pradesh.</a:t>
            </a:r>
            <a:endParaRPr lang="en-IN" sz="2400">
              <a:latin typeface="Bahnschrift Light Condensed" panose="020B0502040204020203" pitchFamily="34" charset="0"/>
            </a:endParaRPr>
          </a:p>
          <a:p>
            <a:r>
              <a:rPr lang="en-US" sz="2400">
                <a:latin typeface="Bahnschrift Light Condensed" panose="020B0502040204020203" pitchFamily="34" charset="0"/>
              </a:rPr>
              <a:t>This included obtaining high resolution Digital Elevation Model (DEM) data to derive </a:t>
            </a:r>
            <a:r>
              <a:rPr lang="en-IN" sz="2400" b="1">
                <a:latin typeface="Bahnschrift Light Condensed" panose="020B0502040204020203" pitchFamily="34" charset="0"/>
                <a:cs typeface="Times New Roman" panose="02020603050405020304" pitchFamily="18" charset="0"/>
              </a:rPr>
              <a:t>GEOMORPHOLOGICAL</a:t>
            </a:r>
            <a:r>
              <a:rPr lang="en-US" sz="2400">
                <a:latin typeface="Bahnschrift Light Condensed" panose="020B0502040204020203" pitchFamily="34" charset="0"/>
              </a:rPr>
              <a:t> attributes such as altitude, slope, aspect, and ruggedness.</a:t>
            </a:r>
            <a:r>
              <a:rPr lang="en-IN" sz="2400">
                <a:latin typeface="Bahnschrift Light Condensed" panose="020B0502040204020203" pitchFamily="34" charset="0"/>
              </a:rPr>
              <a:t>.</a:t>
            </a:r>
          </a:p>
          <a:p>
            <a:pPr marL="0" indent="0">
              <a:buNone/>
            </a:pPr>
            <a:endParaRPr lang="en-IN" sz="2600"/>
          </a:p>
          <a:p>
            <a:endParaRPr lang="en-IN"/>
          </a:p>
          <a:p>
            <a:endParaRPr lang="en-IN"/>
          </a:p>
        </p:txBody>
      </p:sp>
      <p:pic>
        <p:nvPicPr>
          <p:cNvPr id="12" name="Picture 11">
            <a:extLst>
              <a:ext uri="{FF2B5EF4-FFF2-40B4-BE49-F238E27FC236}">
                <a16:creationId xmlns:a16="http://schemas.microsoft.com/office/drawing/2014/main" id="{ED7342B5-6388-E865-FA60-DB6C2763392E}"/>
              </a:ext>
            </a:extLst>
          </p:cNvPr>
          <p:cNvPicPr>
            <a:picLocks noChangeAspect="1"/>
          </p:cNvPicPr>
          <p:nvPr/>
        </p:nvPicPr>
        <p:blipFill>
          <a:blip r:embed="rId2"/>
          <a:stretch>
            <a:fillRect/>
          </a:stretch>
        </p:blipFill>
        <p:spPr>
          <a:xfrm>
            <a:off x="6296043" y="3429000"/>
            <a:ext cx="4086448" cy="3284316"/>
          </a:xfrm>
          <a:prstGeom prst="rect">
            <a:avLst/>
          </a:prstGeom>
        </p:spPr>
      </p:pic>
    </p:spTree>
    <p:extLst>
      <p:ext uri="{BB962C8B-B14F-4D97-AF65-F5344CB8AC3E}">
        <p14:creationId xmlns:p14="http://schemas.microsoft.com/office/powerpoint/2010/main" val="288693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7CB5-EAC6-9D46-839B-445F2ACBDE8A}"/>
              </a:ext>
            </a:extLst>
          </p:cNvPr>
          <p:cNvSpPr>
            <a:spLocks noGrp="1"/>
          </p:cNvSpPr>
          <p:nvPr>
            <p:ph type="title"/>
          </p:nvPr>
        </p:nvSpPr>
        <p:spPr>
          <a:xfrm>
            <a:off x="470043" y="136989"/>
            <a:ext cx="10131425" cy="1456267"/>
          </a:xfrm>
        </p:spPr>
        <p:txBody>
          <a:bodyPr>
            <a:normAutofit/>
          </a:bodyPr>
          <a:lstStyle/>
          <a:p>
            <a:r>
              <a:rPr lang="en-IN" sz="3200">
                <a:latin typeface="Algerian" panose="04020705040A02060702" pitchFamily="82" charset="0"/>
                <a:cs typeface="Times New Roman" panose="02020603050405020304" pitchFamily="18" charset="0"/>
              </a:rPr>
              <a:t>GEOMORPHOLOGICAL  FACTORS</a:t>
            </a:r>
          </a:p>
        </p:txBody>
      </p:sp>
      <p:sp>
        <p:nvSpPr>
          <p:cNvPr id="3" name="Content Placeholder 2">
            <a:extLst>
              <a:ext uri="{FF2B5EF4-FFF2-40B4-BE49-F238E27FC236}">
                <a16:creationId xmlns:a16="http://schemas.microsoft.com/office/drawing/2014/main" id="{87404403-755A-B697-48F4-7B4A49D12C0A}"/>
              </a:ext>
            </a:extLst>
          </p:cNvPr>
          <p:cNvSpPr>
            <a:spLocks noGrp="1"/>
          </p:cNvSpPr>
          <p:nvPr>
            <p:ph idx="1"/>
          </p:nvPr>
        </p:nvSpPr>
        <p:spPr>
          <a:xfrm>
            <a:off x="232307" y="-67861"/>
            <a:ext cx="9519902" cy="5405463"/>
          </a:xfrm>
        </p:spPr>
        <p:txBody>
          <a:bodyPr>
            <a:noAutofit/>
          </a:bodyPr>
          <a:lstStyle/>
          <a:p>
            <a:pPr marL="0" indent="0">
              <a:buNone/>
            </a:pPr>
            <a:r>
              <a:rPr lang="en-US" sz="2400">
                <a:latin typeface="Bahnschrift Light Condensed" panose="020B0502040204020203" pitchFamily="34" charset="0"/>
              </a:rPr>
              <a:t>Landslide susceptibility mapping using analytical hierarchy process (AHP) and geographic information system (GIS): A study of the Garhwal Himalayas, India." This study indicates that areas at higher altitudes, where steep slopes are prevalent, are more susceptible to landslides due to natural terrain instability</a:t>
            </a:r>
          </a:p>
          <a:p>
            <a:pPr marL="0" indent="0">
              <a:buNone/>
            </a:pPr>
            <a:endParaRPr lang="en-US" sz="2400"/>
          </a:p>
          <a:p>
            <a:pPr marL="0" indent="0">
              <a:buNone/>
            </a:pPr>
            <a:r>
              <a:rPr lang="en-US" sz="3200">
                <a:latin typeface="Bahnschrift SemiBold Condensed" panose="020B0502040204020203" pitchFamily="34" charset="0"/>
              </a:rPr>
              <a:t>ALTITUDE</a:t>
            </a:r>
            <a:r>
              <a:rPr lang="en-US" sz="3200"/>
              <a:t>  </a:t>
            </a:r>
            <a:r>
              <a:rPr lang="en-US" sz="2400"/>
              <a:t>                                                                  </a:t>
            </a:r>
            <a:r>
              <a:rPr lang="en-US" sz="3200">
                <a:latin typeface="Bahnschrift SemiBold Condensed" panose="020B0502040204020203" pitchFamily="34" charset="0"/>
              </a:rPr>
              <a:t>SLOPE</a:t>
            </a:r>
            <a:endParaRPr lang="en-IN" sz="320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13872A47-C03F-8870-8A59-268D8F52FFB2}"/>
              </a:ext>
            </a:extLst>
          </p:cNvPr>
          <p:cNvPicPr>
            <a:picLocks noChangeAspect="1"/>
          </p:cNvPicPr>
          <p:nvPr/>
        </p:nvPicPr>
        <p:blipFill>
          <a:blip r:embed="rId2"/>
          <a:stretch>
            <a:fillRect/>
          </a:stretch>
        </p:blipFill>
        <p:spPr>
          <a:xfrm>
            <a:off x="1826333" y="3517196"/>
            <a:ext cx="3919156" cy="3203815"/>
          </a:xfrm>
          <a:prstGeom prst="rect">
            <a:avLst/>
          </a:prstGeom>
        </p:spPr>
      </p:pic>
      <p:pic>
        <p:nvPicPr>
          <p:cNvPr id="8" name="Picture 7">
            <a:extLst>
              <a:ext uri="{FF2B5EF4-FFF2-40B4-BE49-F238E27FC236}">
                <a16:creationId xmlns:a16="http://schemas.microsoft.com/office/drawing/2014/main" id="{C3BB4768-423E-30A3-3628-E053F4A167F9}"/>
              </a:ext>
            </a:extLst>
          </p:cNvPr>
          <p:cNvPicPr>
            <a:picLocks noChangeAspect="1"/>
          </p:cNvPicPr>
          <p:nvPr/>
        </p:nvPicPr>
        <p:blipFill>
          <a:blip r:embed="rId3"/>
          <a:stretch>
            <a:fillRect/>
          </a:stretch>
        </p:blipFill>
        <p:spPr>
          <a:xfrm>
            <a:off x="7143324" y="3517196"/>
            <a:ext cx="4072317" cy="3203815"/>
          </a:xfrm>
          <a:prstGeom prst="rect">
            <a:avLst/>
          </a:prstGeom>
        </p:spPr>
      </p:pic>
    </p:spTree>
    <p:extLst>
      <p:ext uri="{BB962C8B-B14F-4D97-AF65-F5344CB8AC3E}">
        <p14:creationId xmlns:p14="http://schemas.microsoft.com/office/powerpoint/2010/main" val="21558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B9DF-7CF4-B03B-BBE4-1B5E5EF1B4C5}"/>
              </a:ext>
            </a:extLst>
          </p:cNvPr>
          <p:cNvSpPr>
            <a:spLocks noGrp="1"/>
          </p:cNvSpPr>
          <p:nvPr>
            <p:ph type="ctrTitle"/>
          </p:nvPr>
        </p:nvSpPr>
        <p:spPr>
          <a:xfrm>
            <a:off x="84880" y="2472268"/>
            <a:ext cx="10971071" cy="1276644"/>
          </a:xfrm>
        </p:spPr>
        <p:txBody>
          <a:bodyPr>
            <a:normAutofit/>
          </a:bodyPr>
          <a:lstStyle/>
          <a:p>
            <a:pPr algn="l"/>
            <a:r>
              <a:rPr lang="en-IN" sz="3200">
                <a:latin typeface="Bahnschrift SemiBold Condensed" panose="020B0502040204020203" pitchFamily="34" charset="0"/>
              </a:rPr>
              <a:t>ASPECT                                                        RUGGEDNESS</a:t>
            </a:r>
            <a:br>
              <a:rPr lang="en-IN" sz="3200">
                <a:latin typeface="Bahnschrift SemiBold Condensed" panose="020B0502040204020203" pitchFamily="34" charset="0"/>
              </a:rPr>
            </a:br>
            <a:r>
              <a:rPr lang="en-IN" sz="3200">
                <a:latin typeface="Bahnschrift SemiBold Condensed" panose="020B0502040204020203" pitchFamily="34" charset="0"/>
              </a:rPr>
              <a:t>                                                                    INDEX</a:t>
            </a:r>
          </a:p>
        </p:txBody>
      </p:sp>
      <p:sp>
        <p:nvSpPr>
          <p:cNvPr id="3" name="Subtitle 2">
            <a:extLst>
              <a:ext uri="{FF2B5EF4-FFF2-40B4-BE49-F238E27FC236}">
                <a16:creationId xmlns:a16="http://schemas.microsoft.com/office/drawing/2014/main" id="{63B079F5-5F72-0A42-6DE8-502E8A99AC27}"/>
              </a:ext>
            </a:extLst>
          </p:cNvPr>
          <p:cNvSpPr>
            <a:spLocks noGrp="1"/>
          </p:cNvSpPr>
          <p:nvPr>
            <p:ph type="subTitle" idx="1"/>
          </p:nvPr>
        </p:nvSpPr>
        <p:spPr>
          <a:xfrm>
            <a:off x="447554" y="323018"/>
            <a:ext cx="11296891" cy="1714126"/>
          </a:xfrm>
        </p:spPr>
        <p:txBody>
          <a:bodyPr>
            <a:noAutofit/>
          </a:bodyPr>
          <a:lstStyle/>
          <a:p>
            <a:pPr algn="l"/>
            <a:r>
              <a:rPr lang="en-US" sz="2400">
                <a:latin typeface="Bahnschrift Light Condensed" panose="020B0502040204020203" pitchFamily="34" charset="0"/>
              </a:rPr>
              <a:t>Aspect </a:t>
            </a:r>
            <a:r>
              <a:rPr lang="en-US" sz="2400" cap="none">
                <a:latin typeface="Bahnschrift Light Condensed" panose="020B0502040204020203" pitchFamily="34" charset="0"/>
              </a:rPr>
              <a:t>is the orientation of slope, measured clockwise in degrees from 0 to 360, where 0 is north-facing, 90 is east-facing, 180 is south-facing, and 270 is west-facing.</a:t>
            </a:r>
          </a:p>
          <a:p>
            <a:pPr algn="l"/>
            <a:endParaRPr lang="en-US" sz="2400" cap="none">
              <a:latin typeface="Bahnschrift Light Condensed" panose="020B0502040204020203" pitchFamily="34" charset="0"/>
            </a:endParaRPr>
          </a:p>
          <a:p>
            <a:pPr algn="l"/>
            <a:r>
              <a:rPr lang="en-US" sz="2400" cap="none">
                <a:latin typeface="Bahnschrift Light Condensed" panose="020B0502040204020203" pitchFamily="34" charset="0"/>
              </a:rPr>
              <a:t>TERRAIN RUGGEDNESS INDEX (TRI) highlights the amount of elevation difference between adjacent cells of a digital elevation model (DEM). </a:t>
            </a:r>
            <a:endParaRPr lang="en-IN" sz="2400" cap="none">
              <a:latin typeface="Bahnschrift Light Condensed" panose="020B0502040204020203" pitchFamily="34" charset="0"/>
            </a:endParaRPr>
          </a:p>
        </p:txBody>
      </p:sp>
      <p:pic>
        <p:nvPicPr>
          <p:cNvPr id="5" name="Picture 4">
            <a:extLst>
              <a:ext uri="{FF2B5EF4-FFF2-40B4-BE49-F238E27FC236}">
                <a16:creationId xmlns:a16="http://schemas.microsoft.com/office/drawing/2014/main" id="{6E68ACB2-BBA8-E264-421A-32591FAF6A41}"/>
              </a:ext>
            </a:extLst>
          </p:cNvPr>
          <p:cNvPicPr>
            <a:picLocks noChangeAspect="1"/>
          </p:cNvPicPr>
          <p:nvPr/>
        </p:nvPicPr>
        <p:blipFill>
          <a:blip r:embed="rId2"/>
          <a:stretch>
            <a:fillRect/>
          </a:stretch>
        </p:blipFill>
        <p:spPr>
          <a:xfrm>
            <a:off x="7756400" y="2841813"/>
            <a:ext cx="3897866" cy="3479265"/>
          </a:xfrm>
          <a:prstGeom prst="rect">
            <a:avLst/>
          </a:prstGeom>
        </p:spPr>
      </p:pic>
      <p:pic>
        <p:nvPicPr>
          <p:cNvPr id="7" name="Picture 6">
            <a:extLst>
              <a:ext uri="{FF2B5EF4-FFF2-40B4-BE49-F238E27FC236}">
                <a16:creationId xmlns:a16="http://schemas.microsoft.com/office/drawing/2014/main" id="{9BB2272C-A5FD-E887-3952-FA4D949B4D2B}"/>
              </a:ext>
            </a:extLst>
          </p:cNvPr>
          <p:cNvPicPr>
            <a:picLocks noChangeAspect="1"/>
          </p:cNvPicPr>
          <p:nvPr/>
        </p:nvPicPr>
        <p:blipFill>
          <a:blip r:embed="rId3"/>
          <a:stretch>
            <a:fillRect/>
          </a:stretch>
        </p:blipFill>
        <p:spPr>
          <a:xfrm>
            <a:off x="1419835" y="2841813"/>
            <a:ext cx="3897866" cy="3479265"/>
          </a:xfrm>
          <a:prstGeom prst="rect">
            <a:avLst/>
          </a:prstGeom>
        </p:spPr>
      </p:pic>
    </p:spTree>
    <p:extLst>
      <p:ext uri="{BB962C8B-B14F-4D97-AF65-F5344CB8AC3E}">
        <p14:creationId xmlns:p14="http://schemas.microsoft.com/office/powerpoint/2010/main" val="47240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8B47-F72D-1271-CFD4-4E3907CEC617}"/>
              </a:ext>
            </a:extLst>
          </p:cNvPr>
          <p:cNvSpPr>
            <a:spLocks noGrp="1"/>
          </p:cNvSpPr>
          <p:nvPr>
            <p:ph type="ctrTitle"/>
          </p:nvPr>
        </p:nvSpPr>
        <p:spPr>
          <a:xfrm>
            <a:off x="363536" y="320662"/>
            <a:ext cx="7197726" cy="964128"/>
          </a:xfrm>
        </p:spPr>
        <p:txBody>
          <a:bodyPr>
            <a:normAutofit/>
          </a:bodyPr>
          <a:lstStyle/>
          <a:p>
            <a:pPr algn="l"/>
            <a:r>
              <a:rPr lang="en-IN" sz="3200">
                <a:latin typeface="Algerian" panose="04020705040A02060702" pitchFamily="82" charset="0"/>
              </a:rPr>
              <a:t>ENVIRONMENTAL FACTORS</a:t>
            </a:r>
          </a:p>
        </p:txBody>
      </p:sp>
      <p:sp>
        <p:nvSpPr>
          <p:cNvPr id="3" name="Subtitle 2">
            <a:extLst>
              <a:ext uri="{FF2B5EF4-FFF2-40B4-BE49-F238E27FC236}">
                <a16:creationId xmlns:a16="http://schemas.microsoft.com/office/drawing/2014/main" id="{AAF7BF5A-DE01-C076-A9FD-C0FC2B108A8D}"/>
              </a:ext>
            </a:extLst>
          </p:cNvPr>
          <p:cNvSpPr>
            <a:spLocks noGrp="1"/>
          </p:cNvSpPr>
          <p:nvPr>
            <p:ph type="subTitle" idx="1"/>
          </p:nvPr>
        </p:nvSpPr>
        <p:spPr>
          <a:xfrm>
            <a:off x="363536" y="1422613"/>
            <a:ext cx="10887056" cy="4376303"/>
          </a:xfrm>
        </p:spPr>
        <p:txBody>
          <a:bodyPr>
            <a:normAutofit/>
          </a:bodyPr>
          <a:lstStyle/>
          <a:p>
            <a:pPr algn="l"/>
            <a:r>
              <a:rPr lang="en-US" sz="2400" cap="none">
                <a:latin typeface="Bahnschrift Light Condensed" panose="020B0502040204020203" pitchFamily="34" charset="0"/>
              </a:rPr>
              <a:t>The following studies motivated us to consider these factors a. Saha, S., &amp; Sahu, M. (2018). "Role of vegetation in landslide susceptibility mapping: A case study in the western </a:t>
            </a:r>
            <a:r>
              <a:rPr lang="en-US" sz="2400" cap="none" err="1">
                <a:latin typeface="Bahnschrift Light Condensed" panose="020B0502040204020203" pitchFamily="34" charset="0"/>
              </a:rPr>
              <a:t>himalaya</a:t>
            </a:r>
            <a:r>
              <a:rPr lang="en-US" sz="2400" cap="none">
                <a:latin typeface="Bahnschrift Light Condensed" panose="020B0502040204020203" pitchFamily="34" charset="0"/>
              </a:rPr>
              <a:t>, </a:t>
            </a:r>
            <a:r>
              <a:rPr lang="en-US" sz="2400" cap="none" err="1">
                <a:latin typeface="Bahnschrift Light Condensed" panose="020B0502040204020203" pitchFamily="34" charset="0"/>
              </a:rPr>
              <a:t>india</a:t>
            </a:r>
            <a:r>
              <a:rPr lang="en-US" sz="2400" cap="none">
                <a:latin typeface="Bahnschrift Light Condensed" panose="020B0502040204020203" pitchFamily="34" charset="0"/>
              </a:rPr>
              <a:t>." Highlights how vegetation affects slope stability and the importance of including vegetation cover in landslide susceptibility mapping efforts.</a:t>
            </a:r>
          </a:p>
          <a:p>
            <a:pPr algn="l"/>
            <a:r>
              <a:rPr lang="en-US" sz="3200">
                <a:latin typeface="Bahnschrift SemiBold Condensed" panose="020B0502040204020203" pitchFamily="34" charset="0"/>
              </a:rPr>
              <a:t>VEGETATION </a:t>
            </a:r>
            <a:r>
              <a:rPr lang="en-US"/>
              <a:t>                                                                                </a:t>
            </a:r>
            <a:r>
              <a:rPr lang="en-US" sz="3200">
                <a:latin typeface="Bahnschrift SemiBold Condensed" panose="020B0502040204020203" pitchFamily="34" charset="0"/>
              </a:rPr>
              <a:t>LAND USE </a:t>
            </a:r>
          </a:p>
          <a:p>
            <a:pPr algn="l"/>
            <a:r>
              <a:rPr lang="en-US" sz="3200">
                <a:latin typeface="Bahnschrift SemiBold Condensed" panose="020B0502040204020203" pitchFamily="34" charset="0"/>
              </a:rPr>
              <a:t>                                                                        LAND COVER</a:t>
            </a:r>
            <a:endParaRPr lang="en-IN" sz="320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F31D0317-E8E6-F5A2-35A9-923E3768E25E}"/>
              </a:ext>
            </a:extLst>
          </p:cNvPr>
          <p:cNvPicPr>
            <a:picLocks noChangeAspect="1"/>
          </p:cNvPicPr>
          <p:nvPr/>
        </p:nvPicPr>
        <p:blipFill>
          <a:blip r:embed="rId2"/>
          <a:stretch>
            <a:fillRect/>
          </a:stretch>
        </p:blipFill>
        <p:spPr>
          <a:xfrm>
            <a:off x="8163127" y="3147721"/>
            <a:ext cx="3665338" cy="3452369"/>
          </a:xfrm>
          <a:prstGeom prst="rect">
            <a:avLst/>
          </a:prstGeom>
        </p:spPr>
      </p:pic>
      <p:pic>
        <p:nvPicPr>
          <p:cNvPr id="7" name="Picture 6">
            <a:extLst>
              <a:ext uri="{FF2B5EF4-FFF2-40B4-BE49-F238E27FC236}">
                <a16:creationId xmlns:a16="http://schemas.microsoft.com/office/drawing/2014/main" id="{7F8E45C4-CF43-9D12-593A-4BF7A8D5A884}"/>
              </a:ext>
            </a:extLst>
          </p:cNvPr>
          <p:cNvPicPr>
            <a:picLocks noChangeAspect="1"/>
          </p:cNvPicPr>
          <p:nvPr/>
        </p:nvPicPr>
        <p:blipFill>
          <a:blip r:embed="rId3"/>
          <a:stretch>
            <a:fillRect/>
          </a:stretch>
        </p:blipFill>
        <p:spPr>
          <a:xfrm>
            <a:off x="2183303" y="3213564"/>
            <a:ext cx="3842795" cy="3386527"/>
          </a:xfrm>
          <a:prstGeom prst="rect">
            <a:avLst/>
          </a:prstGeom>
        </p:spPr>
      </p:pic>
    </p:spTree>
    <p:extLst>
      <p:ext uri="{BB962C8B-B14F-4D97-AF65-F5344CB8AC3E}">
        <p14:creationId xmlns:p14="http://schemas.microsoft.com/office/powerpoint/2010/main" val="3546728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26</TotalTime>
  <Words>1748</Words>
  <Application>Microsoft Office PowerPoint</Application>
  <PresentationFormat>Widescreen</PresentationFormat>
  <Paragraphs>159</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Algerian</vt:lpstr>
      <vt:lpstr>Arial</vt:lpstr>
      <vt:lpstr>Bahnschrift Condensed</vt:lpstr>
      <vt:lpstr>Bahnschrift Light</vt:lpstr>
      <vt:lpstr>Bahnschrift Light Condensed</vt:lpstr>
      <vt:lpstr>Bahnschrift SemiBold</vt:lpstr>
      <vt:lpstr>Bahnschrift SemiBold Condensed</vt:lpstr>
      <vt:lpstr>Calibri</vt:lpstr>
      <vt:lpstr>Calibri Light</vt:lpstr>
      <vt:lpstr>Times New Roman</vt:lpstr>
      <vt:lpstr>Celestial</vt:lpstr>
      <vt:lpstr>LANDSLIDE SUSCEPTIBLITY MAPPING  WITh DEEP LEARNING</vt:lpstr>
      <vt:lpstr>                                   OVERVIEW</vt:lpstr>
      <vt:lpstr>ABOUT LANDSLIDES</vt:lpstr>
      <vt:lpstr>HIMACHAL PRADESH: Friend of landslides</vt:lpstr>
      <vt:lpstr>OBJECTIVE AND SIGNIFICANCE  </vt:lpstr>
      <vt:lpstr>Methodology: data  acquisition  </vt:lpstr>
      <vt:lpstr>GEOMORPHOLOGICAL  FACTORS</vt:lpstr>
      <vt:lpstr>ASPECT                                                        RUGGEDNESS                                                                     INDEX</vt:lpstr>
      <vt:lpstr>ENVIRONMENTAL FACTORS</vt:lpstr>
      <vt:lpstr>Cao, X., Chen, J., &amp; Zhang, H. (2017). "Influence of precipitation on landslide susceptibility mapping in the Wenchuan earthquake area, China." Examines the relationship between precipitation patterns and landslide occurrences, emphasizing the importance of incorporating precipitation data in landslide susceptibility assessments.</vt:lpstr>
      <vt:lpstr>HISTORICAL LANDSLIDES DATA</vt:lpstr>
      <vt:lpstr>dAtA prepArAtIon For model</vt:lpstr>
      <vt:lpstr>METHODOLOGY: deep learning model development</vt:lpstr>
      <vt:lpstr>PowerPoint Presentation</vt:lpstr>
      <vt:lpstr>results</vt:lpstr>
      <vt:lpstr>Landslide susceptibility map: Himachal Pradesh  </vt:lpstr>
      <vt:lpstr>Comparison with other methods</vt:lpstr>
      <vt:lpstr>Mitigation techniques</vt:lpstr>
      <vt:lpstr>conclusion</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preservation</dc:title>
  <dc:creator>Sarthak Chaudhary</dc:creator>
  <cp:lastModifiedBy>Shivam Sharma</cp:lastModifiedBy>
  <cp:revision>2</cp:revision>
  <dcterms:created xsi:type="dcterms:W3CDTF">2023-05-31T05:24:56Z</dcterms:created>
  <dcterms:modified xsi:type="dcterms:W3CDTF">2024-11-13T10:13:56Z</dcterms:modified>
</cp:coreProperties>
</file>